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4"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9" r:id="rId48"/>
    <p:sldId id="302" r:id="rId49"/>
    <p:sldId id="303" r:id="rId50"/>
    <p:sldId id="304" r:id="rId51"/>
    <p:sldId id="310" r:id="rId52"/>
    <p:sldId id="305" r:id="rId53"/>
    <p:sldId id="306" r:id="rId54"/>
    <p:sldId id="30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A8EB14-BAAE-4621-AD9B-62000162700A}"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22ECFF5D-FCE5-4372-8ACC-0F34D81F3233}">
      <dgm:prSet/>
      <dgm:spPr/>
      <dgm:t>
        <a:bodyPr/>
        <a:lstStyle/>
        <a:p>
          <a:r>
            <a:rPr lang="en-US"/>
            <a:t>1. Improved productivity of staff and reduced human labor</a:t>
          </a:r>
        </a:p>
      </dgm:t>
    </dgm:pt>
    <dgm:pt modelId="{6C8534D4-3968-4E99-A68A-557D8DEED6BA}" type="parTrans" cxnId="{0B5EA46C-3329-411E-B9E8-A72AE7727D43}">
      <dgm:prSet/>
      <dgm:spPr/>
      <dgm:t>
        <a:bodyPr/>
        <a:lstStyle/>
        <a:p>
          <a:endParaRPr lang="en-US"/>
        </a:p>
      </dgm:t>
    </dgm:pt>
    <dgm:pt modelId="{3DEEE4A5-FCE9-4E3E-B45A-0DB177DB2582}" type="sibTrans" cxnId="{0B5EA46C-3329-411E-B9E8-A72AE7727D43}">
      <dgm:prSet/>
      <dgm:spPr/>
      <dgm:t>
        <a:bodyPr/>
        <a:lstStyle/>
        <a:p>
          <a:endParaRPr lang="en-US"/>
        </a:p>
      </dgm:t>
    </dgm:pt>
    <dgm:pt modelId="{0629C498-DF04-441F-8E98-C3B59B72E83C}">
      <dgm:prSet/>
      <dgm:spPr/>
      <dgm:t>
        <a:bodyPr/>
        <a:lstStyle/>
        <a:p>
          <a:r>
            <a:rPr lang="en-US" b="0" dirty="0"/>
            <a:t>2. Efficient operation management</a:t>
          </a:r>
          <a:endParaRPr lang="en-US" dirty="0"/>
        </a:p>
      </dgm:t>
    </dgm:pt>
    <dgm:pt modelId="{7A3D6B9F-0F58-4A7A-96FA-EC438E82187E}" type="parTrans" cxnId="{801A3ABD-8A32-4F53-9136-5CBEFB479572}">
      <dgm:prSet/>
      <dgm:spPr/>
      <dgm:t>
        <a:bodyPr/>
        <a:lstStyle/>
        <a:p>
          <a:endParaRPr lang="en-US"/>
        </a:p>
      </dgm:t>
    </dgm:pt>
    <dgm:pt modelId="{749F7773-5C16-433F-9727-120E0A8DE458}" type="sibTrans" cxnId="{801A3ABD-8A32-4F53-9136-5CBEFB479572}">
      <dgm:prSet/>
      <dgm:spPr/>
      <dgm:t>
        <a:bodyPr/>
        <a:lstStyle/>
        <a:p>
          <a:endParaRPr lang="en-US"/>
        </a:p>
      </dgm:t>
    </dgm:pt>
    <dgm:pt modelId="{0054C029-F06D-4609-B1DA-CD5E84562901}">
      <dgm:prSet/>
      <dgm:spPr/>
      <dgm:t>
        <a:bodyPr/>
        <a:lstStyle/>
        <a:p>
          <a:r>
            <a:rPr lang="en-US" b="0"/>
            <a:t>3. Better use of resources and assets</a:t>
          </a:r>
          <a:endParaRPr lang="en-US"/>
        </a:p>
      </dgm:t>
    </dgm:pt>
    <dgm:pt modelId="{5906B45D-B231-46F8-A3E2-8D4C698B66E2}" type="parTrans" cxnId="{F289AEEE-15B4-4171-9AF5-815514B5EC2E}">
      <dgm:prSet/>
      <dgm:spPr/>
      <dgm:t>
        <a:bodyPr/>
        <a:lstStyle/>
        <a:p>
          <a:endParaRPr lang="en-US"/>
        </a:p>
      </dgm:t>
    </dgm:pt>
    <dgm:pt modelId="{409D8706-DFB5-43B4-A361-9FDABA689342}" type="sibTrans" cxnId="{F289AEEE-15B4-4171-9AF5-815514B5EC2E}">
      <dgm:prSet/>
      <dgm:spPr/>
      <dgm:t>
        <a:bodyPr/>
        <a:lstStyle/>
        <a:p>
          <a:endParaRPr lang="en-US"/>
        </a:p>
      </dgm:t>
    </dgm:pt>
    <dgm:pt modelId="{48663852-B632-4EFE-8403-0880575DA9C1}">
      <dgm:prSet/>
      <dgm:spPr/>
      <dgm:t>
        <a:bodyPr/>
        <a:lstStyle/>
        <a:p>
          <a:r>
            <a:rPr lang="en-US" b="0"/>
            <a:t>4. Cost-effective operation</a:t>
          </a:r>
          <a:endParaRPr lang="en-US"/>
        </a:p>
      </dgm:t>
    </dgm:pt>
    <dgm:pt modelId="{1506A36F-7223-442D-932D-E8E4DFD6A99F}" type="parTrans" cxnId="{448E5911-6A47-47B3-8272-FBAAD792565C}">
      <dgm:prSet/>
      <dgm:spPr/>
      <dgm:t>
        <a:bodyPr/>
        <a:lstStyle/>
        <a:p>
          <a:endParaRPr lang="en-US"/>
        </a:p>
      </dgm:t>
    </dgm:pt>
    <dgm:pt modelId="{DD5EEEE0-76AC-4E89-826A-431B4542986E}" type="sibTrans" cxnId="{448E5911-6A47-47B3-8272-FBAAD792565C}">
      <dgm:prSet/>
      <dgm:spPr/>
      <dgm:t>
        <a:bodyPr/>
        <a:lstStyle/>
        <a:p>
          <a:endParaRPr lang="en-US"/>
        </a:p>
      </dgm:t>
    </dgm:pt>
    <dgm:pt modelId="{805455BB-6BE5-480E-9336-186C3147B610}">
      <dgm:prSet/>
      <dgm:spPr/>
      <dgm:t>
        <a:bodyPr/>
        <a:lstStyle/>
        <a:p>
          <a:r>
            <a:rPr lang="en-US" b="0"/>
            <a:t>5. Improved work safety</a:t>
          </a:r>
          <a:endParaRPr lang="en-US"/>
        </a:p>
      </dgm:t>
    </dgm:pt>
    <dgm:pt modelId="{39C4E699-7419-474B-933C-A7794BD180B9}" type="parTrans" cxnId="{72C53A55-6324-4E28-8D85-A48B6EC84197}">
      <dgm:prSet/>
      <dgm:spPr/>
      <dgm:t>
        <a:bodyPr/>
        <a:lstStyle/>
        <a:p>
          <a:endParaRPr lang="en-US"/>
        </a:p>
      </dgm:t>
    </dgm:pt>
    <dgm:pt modelId="{B00CEE58-53C7-4E9A-BFDB-B3EDA5DB9D30}" type="sibTrans" cxnId="{72C53A55-6324-4E28-8D85-A48B6EC84197}">
      <dgm:prSet/>
      <dgm:spPr/>
      <dgm:t>
        <a:bodyPr/>
        <a:lstStyle/>
        <a:p>
          <a:endParaRPr lang="en-US"/>
        </a:p>
      </dgm:t>
    </dgm:pt>
    <dgm:pt modelId="{5D097890-31CF-495C-8903-E51A0894B1AA}">
      <dgm:prSet/>
      <dgm:spPr/>
      <dgm:t>
        <a:bodyPr/>
        <a:lstStyle/>
        <a:p>
          <a:r>
            <a:rPr lang="en-US" b="0"/>
            <a:t>6. Thorough marketing and business development</a:t>
          </a:r>
          <a:endParaRPr lang="en-US"/>
        </a:p>
      </dgm:t>
    </dgm:pt>
    <dgm:pt modelId="{0AE2A5AE-FD83-44A0-BE16-A42B85FFAD96}" type="parTrans" cxnId="{C6E1CA82-8114-46EB-A291-5C9FD2CE3945}">
      <dgm:prSet/>
      <dgm:spPr/>
      <dgm:t>
        <a:bodyPr/>
        <a:lstStyle/>
        <a:p>
          <a:endParaRPr lang="en-US"/>
        </a:p>
      </dgm:t>
    </dgm:pt>
    <dgm:pt modelId="{3246EFAB-5EDC-4227-B219-4F1CD7D7CA31}" type="sibTrans" cxnId="{C6E1CA82-8114-46EB-A291-5C9FD2CE3945}">
      <dgm:prSet/>
      <dgm:spPr/>
      <dgm:t>
        <a:bodyPr/>
        <a:lstStyle/>
        <a:p>
          <a:endParaRPr lang="en-US"/>
        </a:p>
      </dgm:t>
    </dgm:pt>
    <dgm:pt modelId="{4D414B62-5C06-4710-B9A5-7C16CAF86BCF}">
      <dgm:prSet/>
      <dgm:spPr/>
      <dgm:t>
        <a:bodyPr/>
        <a:lstStyle/>
        <a:p>
          <a:r>
            <a:rPr lang="en-US" b="0"/>
            <a:t>7. Improved customer service and retention</a:t>
          </a:r>
          <a:endParaRPr lang="en-US"/>
        </a:p>
      </dgm:t>
    </dgm:pt>
    <dgm:pt modelId="{C0F98B65-8167-4856-A7DF-3B53B990D589}" type="parTrans" cxnId="{CF4BB33E-457B-4497-BB6D-E3C8286B5552}">
      <dgm:prSet/>
      <dgm:spPr/>
      <dgm:t>
        <a:bodyPr/>
        <a:lstStyle/>
        <a:p>
          <a:endParaRPr lang="en-US"/>
        </a:p>
      </dgm:t>
    </dgm:pt>
    <dgm:pt modelId="{97860BFE-D4F3-4978-B125-9CF8DAE5BA0E}" type="sibTrans" cxnId="{CF4BB33E-457B-4497-BB6D-E3C8286B5552}">
      <dgm:prSet/>
      <dgm:spPr/>
      <dgm:t>
        <a:bodyPr/>
        <a:lstStyle/>
        <a:p>
          <a:endParaRPr lang="en-US"/>
        </a:p>
      </dgm:t>
    </dgm:pt>
    <dgm:pt modelId="{2ECCD19F-E8EE-41C1-BC44-782C21C75798}">
      <dgm:prSet/>
      <dgm:spPr/>
      <dgm:t>
        <a:bodyPr/>
        <a:lstStyle/>
        <a:p>
          <a:r>
            <a:rPr lang="en-US" b="0"/>
            <a:t>8. Better business opportunities</a:t>
          </a:r>
          <a:endParaRPr lang="en-US"/>
        </a:p>
      </dgm:t>
    </dgm:pt>
    <dgm:pt modelId="{1FB6E4DD-B623-44C3-A40E-23488270DC2B}" type="parTrans" cxnId="{BD68BADD-AB6E-4A4A-8072-C54E81A90ADE}">
      <dgm:prSet/>
      <dgm:spPr/>
      <dgm:t>
        <a:bodyPr/>
        <a:lstStyle/>
        <a:p>
          <a:endParaRPr lang="en-US"/>
        </a:p>
      </dgm:t>
    </dgm:pt>
    <dgm:pt modelId="{FD415974-63AC-469F-9059-F1B8DE1DE687}" type="sibTrans" cxnId="{BD68BADD-AB6E-4A4A-8072-C54E81A90ADE}">
      <dgm:prSet/>
      <dgm:spPr/>
      <dgm:t>
        <a:bodyPr/>
        <a:lstStyle/>
        <a:p>
          <a:endParaRPr lang="en-US"/>
        </a:p>
      </dgm:t>
    </dgm:pt>
    <dgm:pt modelId="{A4C45100-ED5B-4F9D-A85B-05C7CAE2AF08}">
      <dgm:prSet/>
      <dgm:spPr/>
      <dgm:t>
        <a:bodyPr/>
        <a:lstStyle/>
        <a:p>
          <a:r>
            <a:rPr lang="en-US" b="0"/>
            <a:t>9. More trustworthy image of the company</a:t>
          </a:r>
          <a:endParaRPr lang="en-US"/>
        </a:p>
      </dgm:t>
    </dgm:pt>
    <dgm:pt modelId="{99F07A88-A525-4378-9879-DF81913A51E9}" type="parTrans" cxnId="{5815DCE0-8FD1-4840-BA2B-EBDFBA386BE5}">
      <dgm:prSet/>
      <dgm:spPr/>
      <dgm:t>
        <a:bodyPr/>
        <a:lstStyle/>
        <a:p>
          <a:endParaRPr lang="en-US"/>
        </a:p>
      </dgm:t>
    </dgm:pt>
    <dgm:pt modelId="{B69B9BA8-AE9D-4950-BCCB-FD210A38CC03}" type="sibTrans" cxnId="{5815DCE0-8FD1-4840-BA2B-EBDFBA386BE5}">
      <dgm:prSet/>
      <dgm:spPr/>
      <dgm:t>
        <a:bodyPr/>
        <a:lstStyle/>
        <a:p>
          <a:endParaRPr lang="en-US"/>
        </a:p>
      </dgm:t>
    </dgm:pt>
    <dgm:pt modelId="{C3C5B0CD-50ED-4160-9F7C-C9DD6653B1FD}" type="pres">
      <dgm:prSet presAssocID="{E2A8EB14-BAAE-4621-AD9B-62000162700A}" presName="diagram" presStyleCnt="0">
        <dgm:presLayoutVars>
          <dgm:dir/>
          <dgm:resizeHandles val="exact"/>
        </dgm:presLayoutVars>
      </dgm:prSet>
      <dgm:spPr/>
    </dgm:pt>
    <dgm:pt modelId="{B4BF27EB-03E3-4E36-BCE0-FF215E7512F9}" type="pres">
      <dgm:prSet presAssocID="{22ECFF5D-FCE5-4372-8ACC-0F34D81F3233}" presName="node" presStyleLbl="node1" presStyleIdx="0" presStyleCnt="9">
        <dgm:presLayoutVars>
          <dgm:bulletEnabled val="1"/>
        </dgm:presLayoutVars>
      </dgm:prSet>
      <dgm:spPr/>
    </dgm:pt>
    <dgm:pt modelId="{13F2D4AC-4315-49CB-A6A4-2CE23BADCEC8}" type="pres">
      <dgm:prSet presAssocID="{3DEEE4A5-FCE9-4E3E-B45A-0DB177DB2582}" presName="sibTrans" presStyleCnt="0"/>
      <dgm:spPr/>
    </dgm:pt>
    <dgm:pt modelId="{359A957E-2FFD-4A3B-9616-E4A95E034ECF}" type="pres">
      <dgm:prSet presAssocID="{0629C498-DF04-441F-8E98-C3B59B72E83C}" presName="node" presStyleLbl="node1" presStyleIdx="1" presStyleCnt="9">
        <dgm:presLayoutVars>
          <dgm:bulletEnabled val="1"/>
        </dgm:presLayoutVars>
      </dgm:prSet>
      <dgm:spPr/>
    </dgm:pt>
    <dgm:pt modelId="{886ECA23-6C15-46D5-BDEC-51FC08CAC9FE}" type="pres">
      <dgm:prSet presAssocID="{749F7773-5C16-433F-9727-120E0A8DE458}" presName="sibTrans" presStyleCnt="0"/>
      <dgm:spPr/>
    </dgm:pt>
    <dgm:pt modelId="{20184BD2-6F65-4BDA-8F2B-FC66345BA22A}" type="pres">
      <dgm:prSet presAssocID="{0054C029-F06D-4609-B1DA-CD5E84562901}" presName="node" presStyleLbl="node1" presStyleIdx="2" presStyleCnt="9">
        <dgm:presLayoutVars>
          <dgm:bulletEnabled val="1"/>
        </dgm:presLayoutVars>
      </dgm:prSet>
      <dgm:spPr/>
    </dgm:pt>
    <dgm:pt modelId="{2DD1FD10-F53F-47F6-B5C4-EEFAE1536320}" type="pres">
      <dgm:prSet presAssocID="{409D8706-DFB5-43B4-A361-9FDABA689342}" presName="sibTrans" presStyleCnt="0"/>
      <dgm:spPr/>
    </dgm:pt>
    <dgm:pt modelId="{DD4F4D38-F724-4848-923B-D1C8BCED09C7}" type="pres">
      <dgm:prSet presAssocID="{48663852-B632-4EFE-8403-0880575DA9C1}" presName="node" presStyleLbl="node1" presStyleIdx="3" presStyleCnt="9">
        <dgm:presLayoutVars>
          <dgm:bulletEnabled val="1"/>
        </dgm:presLayoutVars>
      </dgm:prSet>
      <dgm:spPr/>
    </dgm:pt>
    <dgm:pt modelId="{E14DAC75-C26E-412D-86E9-F3D4E3821914}" type="pres">
      <dgm:prSet presAssocID="{DD5EEEE0-76AC-4E89-826A-431B4542986E}" presName="sibTrans" presStyleCnt="0"/>
      <dgm:spPr/>
    </dgm:pt>
    <dgm:pt modelId="{7D18F6F8-D56E-465B-81C2-03225F5AD8BA}" type="pres">
      <dgm:prSet presAssocID="{805455BB-6BE5-480E-9336-186C3147B610}" presName="node" presStyleLbl="node1" presStyleIdx="4" presStyleCnt="9">
        <dgm:presLayoutVars>
          <dgm:bulletEnabled val="1"/>
        </dgm:presLayoutVars>
      </dgm:prSet>
      <dgm:spPr/>
    </dgm:pt>
    <dgm:pt modelId="{E0056907-86A9-492D-AEC0-65BE544A0B2D}" type="pres">
      <dgm:prSet presAssocID="{B00CEE58-53C7-4E9A-BFDB-B3EDA5DB9D30}" presName="sibTrans" presStyleCnt="0"/>
      <dgm:spPr/>
    </dgm:pt>
    <dgm:pt modelId="{BE4EBD35-4232-4E50-A317-709C6DD0F858}" type="pres">
      <dgm:prSet presAssocID="{5D097890-31CF-495C-8903-E51A0894B1AA}" presName="node" presStyleLbl="node1" presStyleIdx="5" presStyleCnt="9">
        <dgm:presLayoutVars>
          <dgm:bulletEnabled val="1"/>
        </dgm:presLayoutVars>
      </dgm:prSet>
      <dgm:spPr/>
    </dgm:pt>
    <dgm:pt modelId="{A0CFA128-5FBA-4632-AE91-438BEE2D8233}" type="pres">
      <dgm:prSet presAssocID="{3246EFAB-5EDC-4227-B219-4F1CD7D7CA31}" presName="sibTrans" presStyleCnt="0"/>
      <dgm:spPr/>
    </dgm:pt>
    <dgm:pt modelId="{A7E14806-87A0-4467-909A-0592EE8B3F76}" type="pres">
      <dgm:prSet presAssocID="{4D414B62-5C06-4710-B9A5-7C16CAF86BCF}" presName="node" presStyleLbl="node1" presStyleIdx="6" presStyleCnt="9">
        <dgm:presLayoutVars>
          <dgm:bulletEnabled val="1"/>
        </dgm:presLayoutVars>
      </dgm:prSet>
      <dgm:spPr/>
    </dgm:pt>
    <dgm:pt modelId="{F060CCB6-8D97-4CA3-BE90-B73516CE1A2B}" type="pres">
      <dgm:prSet presAssocID="{97860BFE-D4F3-4978-B125-9CF8DAE5BA0E}" presName="sibTrans" presStyleCnt="0"/>
      <dgm:spPr/>
    </dgm:pt>
    <dgm:pt modelId="{8851145C-0641-445D-8393-60FDA31B0472}" type="pres">
      <dgm:prSet presAssocID="{2ECCD19F-E8EE-41C1-BC44-782C21C75798}" presName="node" presStyleLbl="node1" presStyleIdx="7" presStyleCnt="9">
        <dgm:presLayoutVars>
          <dgm:bulletEnabled val="1"/>
        </dgm:presLayoutVars>
      </dgm:prSet>
      <dgm:spPr/>
    </dgm:pt>
    <dgm:pt modelId="{24295DEA-12C0-4B01-B507-92FF881B76A8}" type="pres">
      <dgm:prSet presAssocID="{FD415974-63AC-469F-9059-F1B8DE1DE687}" presName="sibTrans" presStyleCnt="0"/>
      <dgm:spPr/>
    </dgm:pt>
    <dgm:pt modelId="{9B1379B4-3253-4F19-8B66-1BDE0EEFA5A0}" type="pres">
      <dgm:prSet presAssocID="{A4C45100-ED5B-4F9D-A85B-05C7CAE2AF08}" presName="node" presStyleLbl="node1" presStyleIdx="8" presStyleCnt="9">
        <dgm:presLayoutVars>
          <dgm:bulletEnabled val="1"/>
        </dgm:presLayoutVars>
      </dgm:prSet>
      <dgm:spPr/>
    </dgm:pt>
  </dgm:ptLst>
  <dgm:cxnLst>
    <dgm:cxn modelId="{448E5911-6A47-47B3-8272-FBAAD792565C}" srcId="{E2A8EB14-BAAE-4621-AD9B-62000162700A}" destId="{48663852-B632-4EFE-8403-0880575DA9C1}" srcOrd="3" destOrd="0" parTransId="{1506A36F-7223-442D-932D-E8E4DFD6A99F}" sibTransId="{DD5EEEE0-76AC-4E89-826A-431B4542986E}"/>
    <dgm:cxn modelId="{59F9AD2C-A05F-4E1E-9EDD-BABFDB39E924}" type="presOf" srcId="{805455BB-6BE5-480E-9336-186C3147B610}" destId="{7D18F6F8-D56E-465B-81C2-03225F5AD8BA}" srcOrd="0" destOrd="0" presId="urn:microsoft.com/office/officeart/2005/8/layout/default"/>
    <dgm:cxn modelId="{45091A32-E8B6-4188-9E6B-3FC639F8D8C3}" type="presOf" srcId="{E2A8EB14-BAAE-4621-AD9B-62000162700A}" destId="{C3C5B0CD-50ED-4160-9F7C-C9DD6653B1FD}" srcOrd="0" destOrd="0" presId="urn:microsoft.com/office/officeart/2005/8/layout/default"/>
    <dgm:cxn modelId="{CF4BB33E-457B-4497-BB6D-E3C8286B5552}" srcId="{E2A8EB14-BAAE-4621-AD9B-62000162700A}" destId="{4D414B62-5C06-4710-B9A5-7C16CAF86BCF}" srcOrd="6" destOrd="0" parTransId="{C0F98B65-8167-4856-A7DF-3B53B990D589}" sibTransId="{97860BFE-D4F3-4978-B125-9CF8DAE5BA0E}"/>
    <dgm:cxn modelId="{0B5EA46C-3329-411E-B9E8-A72AE7727D43}" srcId="{E2A8EB14-BAAE-4621-AD9B-62000162700A}" destId="{22ECFF5D-FCE5-4372-8ACC-0F34D81F3233}" srcOrd="0" destOrd="0" parTransId="{6C8534D4-3968-4E99-A68A-557D8DEED6BA}" sibTransId="{3DEEE4A5-FCE9-4E3E-B45A-0DB177DB2582}"/>
    <dgm:cxn modelId="{72C53A55-6324-4E28-8D85-A48B6EC84197}" srcId="{E2A8EB14-BAAE-4621-AD9B-62000162700A}" destId="{805455BB-6BE5-480E-9336-186C3147B610}" srcOrd="4" destOrd="0" parTransId="{39C4E699-7419-474B-933C-A7794BD180B9}" sibTransId="{B00CEE58-53C7-4E9A-BFDB-B3EDA5DB9D30}"/>
    <dgm:cxn modelId="{F3969476-F20C-4FB3-9286-46F6049812AD}" type="presOf" srcId="{A4C45100-ED5B-4F9D-A85B-05C7CAE2AF08}" destId="{9B1379B4-3253-4F19-8B66-1BDE0EEFA5A0}" srcOrd="0" destOrd="0" presId="urn:microsoft.com/office/officeart/2005/8/layout/default"/>
    <dgm:cxn modelId="{0225857A-E929-438A-A786-B4671857EB19}" type="presOf" srcId="{5D097890-31CF-495C-8903-E51A0894B1AA}" destId="{BE4EBD35-4232-4E50-A317-709C6DD0F858}" srcOrd="0" destOrd="0" presId="urn:microsoft.com/office/officeart/2005/8/layout/default"/>
    <dgm:cxn modelId="{C6E1CA82-8114-46EB-A291-5C9FD2CE3945}" srcId="{E2A8EB14-BAAE-4621-AD9B-62000162700A}" destId="{5D097890-31CF-495C-8903-E51A0894B1AA}" srcOrd="5" destOrd="0" parTransId="{0AE2A5AE-FD83-44A0-BE16-A42B85FFAD96}" sibTransId="{3246EFAB-5EDC-4227-B219-4F1CD7D7CA31}"/>
    <dgm:cxn modelId="{D511FE8A-390B-48ED-BD3D-1E81AA42981D}" type="presOf" srcId="{4D414B62-5C06-4710-B9A5-7C16CAF86BCF}" destId="{A7E14806-87A0-4467-909A-0592EE8B3F76}" srcOrd="0" destOrd="0" presId="urn:microsoft.com/office/officeart/2005/8/layout/default"/>
    <dgm:cxn modelId="{8900C0AD-9779-4841-A4D9-D17213ADC512}" type="presOf" srcId="{48663852-B632-4EFE-8403-0880575DA9C1}" destId="{DD4F4D38-F724-4848-923B-D1C8BCED09C7}" srcOrd="0" destOrd="0" presId="urn:microsoft.com/office/officeart/2005/8/layout/default"/>
    <dgm:cxn modelId="{5CBA1CB1-3AA5-4817-B1D4-24AA4D41CA75}" type="presOf" srcId="{0054C029-F06D-4609-B1DA-CD5E84562901}" destId="{20184BD2-6F65-4BDA-8F2B-FC66345BA22A}" srcOrd="0" destOrd="0" presId="urn:microsoft.com/office/officeart/2005/8/layout/default"/>
    <dgm:cxn modelId="{801A3ABD-8A32-4F53-9136-5CBEFB479572}" srcId="{E2A8EB14-BAAE-4621-AD9B-62000162700A}" destId="{0629C498-DF04-441F-8E98-C3B59B72E83C}" srcOrd="1" destOrd="0" parTransId="{7A3D6B9F-0F58-4A7A-96FA-EC438E82187E}" sibTransId="{749F7773-5C16-433F-9727-120E0A8DE458}"/>
    <dgm:cxn modelId="{967B2DCF-E31A-4B69-902C-469F9346BB3F}" type="presOf" srcId="{22ECFF5D-FCE5-4372-8ACC-0F34D81F3233}" destId="{B4BF27EB-03E3-4E36-BCE0-FF215E7512F9}" srcOrd="0" destOrd="0" presId="urn:microsoft.com/office/officeart/2005/8/layout/default"/>
    <dgm:cxn modelId="{F0B14EDC-9A09-4FE7-A4D9-7FE00B2CAE95}" type="presOf" srcId="{0629C498-DF04-441F-8E98-C3B59B72E83C}" destId="{359A957E-2FFD-4A3B-9616-E4A95E034ECF}" srcOrd="0" destOrd="0" presId="urn:microsoft.com/office/officeart/2005/8/layout/default"/>
    <dgm:cxn modelId="{BD68BADD-AB6E-4A4A-8072-C54E81A90ADE}" srcId="{E2A8EB14-BAAE-4621-AD9B-62000162700A}" destId="{2ECCD19F-E8EE-41C1-BC44-782C21C75798}" srcOrd="7" destOrd="0" parTransId="{1FB6E4DD-B623-44C3-A40E-23488270DC2B}" sibTransId="{FD415974-63AC-469F-9059-F1B8DE1DE687}"/>
    <dgm:cxn modelId="{BD20E9DF-6396-4C30-83E2-8C2B63711245}" type="presOf" srcId="{2ECCD19F-E8EE-41C1-BC44-782C21C75798}" destId="{8851145C-0641-445D-8393-60FDA31B0472}" srcOrd="0" destOrd="0" presId="urn:microsoft.com/office/officeart/2005/8/layout/default"/>
    <dgm:cxn modelId="{5815DCE0-8FD1-4840-BA2B-EBDFBA386BE5}" srcId="{E2A8EB14-BAAE-4621-AD9B-62000162700A}" destId="{A4C45100-ED5B-4F9D-A85B-05C7CAE2AF08}" srcOrd="8" destOrd="0" parTransId="{99F07A88-A525-4378-9879-DF81913A51E9}" sibTransId="{B69B9BA8-AE9D-4950-BCCB-FD210A38CC03}"/>
    <dgm:cxn modelId="{F289AEEE-15B4-4171-9AF5-815514B5EC2E}" srcId="{E2A8EB14-BAAE-4621-AD9B-62000162700A}" destId="{0054C029-F06D-4609-B1DA-CD5E84562901}" srcOrd="2" destOrd="0" parTransId="{5906B45D-B231-46F8-A3E2-8D4C698B66E2}" sibTransId="{409D8706-DFB5-43B4-A361-9FDABA689342}"/>
    <dgm:cxn modelId="{B5B75D7C-9724-4F75-88EF-4C0099FE16DF}" type="presParOf" srcId="{C3C5B0CD-50ED-4160-9F7C-C9DD6653B1FD}" destId="{B4BF27EB-03E3-4E36-BCE0-FF215E7512F9}" srcOrd="0" destOrd="0" presId="urn:microsoft.com/office/officeart/2005/8/layout/default"/>
    <dgm:cxn modelId="{139A575E-F647-4F11-AAA6-AA5E2740685C}" type="presParOf" srcId="{C3C5B0CD-50ED-4160-9F7C-C9DD6653B1FD}" destId="{13F2D4AC-4315-49CB-A6A4-2CE23BADCEC8}" srcOrd="1" destOrd="0" presId="urn:microsoft.com/office/officeart/2005/8/layout/default"/>
    <dgm:cxn modelId="{A471A451-2C25-418A-8658-9EF9B0BC9823}" type="presParOf" srcId="{C3C5B0CD-50ED-4160-9F7C-C9DD6653B1FD}" destId="{359A957E-2FFD-4A3B-9616-E4A95E034ECF}" srcOrd="2" destOrd="0" presId="urn:microsoft.com/office/officeart/2005/8/layout/default"/>
    <dgm:cxn modelId="{52C3E4C5-A05C-4A7B-BD1B-78879298D9A9}" type="presParOf" srcId="{C3C5B0CD-50ED-4160-9F7C-C9DD6653B1FD}" destId="{886ECA23-6C15-46D5-BDEC-51FC08CAC9FE}" srcOrd="3" destOrd="0" presId="urn:microsoft.com/office/officeart/2005/8/layout/default"/>
    <dgm:cxn modelId="{5FBAB7CC-F85F-4DFC-9316-6C0802341231}" type="presParOf" srcId="{C3C5B0CD-50ED-4160-9F7C-C9DD6653B1FD}" destId="{20184BD2-6F65-4BDA-8F2B-FC66345BA22A}" srcOrd="4" destOrd="0" presId="urn:microsoft.com/office/officeart/2005/8/layout/default"/>
    <dgm:cxn modelId="{A629CBDD-3B9B-463A-B601-FFD09021281C}" type="presParOf" srcId="{C3C5B0CD-50ED-4160-9F7C-C9DD6653B1FD}" destId="{2DD1FD10-F53F-47F6-B5C4-EEFAE1536320}" srcOrd="5" destOrd="0" presId="urn:microsoft.com/office/officeart/2005/8/layout/default"/>
    <dgm:cxn modelId="{AC2D55C9-A10D-438F-A94B-C5D25A7C76E3}" type="presParOf" srcId="{C3C5B0CD-50ED-4160-9F7C-C9DD6653B1FD}" destId="{DD4F4D38-F724-4848-923B-D1C8BCED09C7}" srcOrd="6" destOrd="0" presId="urn:microsoft.com/office/officeart/2005/8/layout/default"/>
    <dgm:cxn modelId="{49C52591-5596-4BD8-86EB-F273A4028903}" type="presParOf" srcId="{C3C5B0CD-50ED-4160-9F7C-C9DD6653B1FD}" destId="{E14DAC75-C26E-412D-86E9-F3D4E3821914}" srcOrd="7" destOrd="0" presId="urn:microsoft.com/office/officeart/2005/8/layout/default"/>
    <dgm:cxn modelId="{5835BCBD-1CC8-49BC-BB59-A0855A44C67B}" type="presParOf" srcId="{C3C5B0CD-50ED-4160-9F7C-C9DD6653B1FD}" destId="{7D18F6F8-D56E-465B-81C2-03225F5AD8BA}" srcOrd="8" destOrd="0" presId="urn:microsoft.com/office/officeart/2005/8/layout/default"/>
    <dgm:cxn modelId="{51679C5D-5C0D-4D2D-8F0B-1282D9120002}" type="presParOf" srcId="{C3C5B0CD-50ED-4160-9F7C-C9DD6653B1FD}" destId="{E0056907-86A9-492D-AEC0-65BE544A0B2D}" srcOrd="9" destOrd="0" presId="urn:microsoft.com/office/officeart/2005/8/layout/default"/>
    <dgm:cxn modelId="{E08F0186-2D0C-4D69-A0FD-A591C1A473BE}" type="presParOf" srcId="{C3C5B0CD-50ED-4160-9F7C-C9DD6653B1FD}" destId="{BE4EBD35-4232-4E50-A317-709C6DD0F858}" srcOrd="10" destOrd="0" presId="urn:microsoft.com/office/officeart/2005/8/layout/default"/>
    <dgm:cxn modelId="{0C612B90-9235-4C56-8B2C-C5880410AFF7}" type="presParOf" srcId="{C3C5B0CD-50ED-4160-9F7C-C9DD6653B1FD}" destId="{A0CFA128-5FBA-4632-AE91-438BEE2D8233}" srcOrd="11" destOrd="0" presId="urn:microsoft.com/office/officeart/2005/8/layout/default"/>
    <dgm:cxn modelId="{3E93DCDD-0ECB-4F4B-85D0-0BA6FE583AFD}" type="presParOf" srcId="{C3C5B0CD-50ED-4160-9F7C-C9DD6653B1FD}" destId="{A7E14806-87A0-4467-909A-0592EE8B3F76}" srcOrd="12" destOrd="0" presId="urn:microsoft.com/office/officeart/2005/8/layout/default"/>
    <dgm:cxn modelId="{41638A97-8B18-49E5-A239-5A9C6FBC2301}" type="presParOf" srcId="{C3C5B0CD-50ED-4160-9F7C-C9DD6653B1FD}" destId="{F060CCB6-8D97-4CA3-BE90-B73516CE1A2B}" srcOrd="13" destOrd="0" presId="urn:microsoft.com/office/officeart/2005/8/layout/default"/>
    <dgm:cxn modelId="{84C116E6-D0F1-4F90-A8D6-51D933343963}" type="presParOf" srcId="{C3C5B0CD-50ED-4160-9F7C-C9DD6653B1FD}" destId="{8851145C-0641-445D-8393-60FDA31B0472}" srcOrd="14" destOrd="0" presId="urn:microsoft.com/office/officeart/2005/8/layout/default"/>
    <dgm:cxn modelId="{826A3A81-029D-45E1-9BA0-13B84F0B7A28}" type="presParOf" srcId="{C3C5B0CD-50ED-4160-9F7C-C9DD6653B1FD}" destId="{24295DEA-12C0-4B01-B507-92FF881B76A8}" srcOrd="15" destOrd="0" presId="urn:microsoft.com/office/officeart/2005/8/layout/default"/>
    <dgm:cxn modelId="{5FC38BC7-EBBC-420E-806B-00BA5B0CDBC9}" type="presParOf" srcId="{C3C5B0CD-50ED-4160-9F7C-C9DD6653B1FD}" destId="{9B1379B4-3253-4F19-8B66-1BDE0EEFA5A0}"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DD0C90-0940-46D2-A597-CD37F404694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2B25F3-378C-40BD-9112-D6EB826D6DD3}">
      <dgm:prSet/>
      <dgm:spPr/>
      <dgm:t>
        <a:bodyPr/>
        <a:lstStyle/>
        <a:p>
          <a:r>
            <a:rPr lang="en-US" dirty="0"/>
            <a:t>The objective of the K-means clustering algorithm is to find groups in the data, where data points in the same group are more similar to each other than those in other groups. The "means" in the name refers to averaging the data; that is, finding the centroid.</a:t>
          </a:r>
        </a:p>
      </dgm:t>
    </dgm:pt>
    <dgm:pt modelId="{CCCE7836-6184-4ED4-8924-1637A678D32D}" type="parTrans" cxnId="{5D7701D5-BDEE-43DC-A57B-8AC470D01FC0}">
      <dgm:prSet/>
      <dgm:spPr/>
      <dgm:t>
        <a:bodyPr/>
        <a:lstStyle/>
        <a:p>
          <a:endParaRPr lang="en-US"/>
        </a:p>
      </dgm:t>
    </dgm:pt>
    <dgm:pt modelId="{4405FF0C-8856-4689-9E9C-2218225A1B42}" type="sibTrans" cxnId="{5D7701D5-BDEE-43DC-A57B-8AC470D01FC0}">
      <dgm:prSet/>
      <dgm:spPr/>
      <dgm:t>
        <a:bodyPr/>
        <a:lstStyle/>
        <a:p>
          <a:endParaRPr lang="en-US"/>
        </a:p>
      </dgm:t>
    </dgm:pt>
    <dgm:pt modelId="{1336D72C-F0BA-4580-9517-9FC48A8D7FEB}">
      <dgm:prSet/>
      <dgm:spPr/>
      <dgm:t>
        <a:bodyPr/>
        <a:lstStyle/>
        <a:p>
          <a:r>
            <a:rPr lang="en-US" dirty="0"/>
            <a:t>Here's a high-level outline of the K-means clustering algorithm:</a:t>
          </a:r>
        </a:p>
      </dgm:t>
    </dgm:pt>
    <dgm:pt modelId="{9DE790C7-DEC3-43FC-94B0-2C8AD967DC6C}" type="parTrans" cxnId="{75A8F3C1-DF25-4614-99A9-A23051A483C3}">
      <dgm:prSet/>
      <dgm:spPr/>
      <dgm:t>
        <a:bodyPr/>
        <a:lstStyle/>
        <a:p>
          <a:endParaRPr lang="en-US"/>
        </a:p>
      </dgm:t>
    </dgm:pt>
    <dgm:pt modelId="{398287F9-7329-4B66-92AE-D6FFF560D169}" type="sibTrans" cxnId="{75A8F3C1-DF25-4614-99A9-A23051A483C3}">
      <dgm:prSet/>
      <dgm:spPr/>
      <dgm:t>
        <a:bodyPr/>
        <a:lstStyle/>
        <a:p>
          <a:endParaRPr lang="en-US"/>
        </a:p>
      </dgm:t>
    </dgm:pt>
    <dgm:pt modelId="{5CCEF71E-5E60-43CE-B8CD-4673F2F3AACC}">
      <dgm:prSet/>
      <dgm:spPr/>
      <dgm:t>
        <a:bodyPr/>
        <a:lstStyle/>
        <a:p>
          <a:r>
            <a:rPr lang="en-US"/>
            <a:t>Initialization: Choose K initial centroids, where K is the number of clusters we want. This can be done randomly or using a specific method like the K-means++ initialization.</a:t>
          </a:r>
        </a:p>
      </dgm:t>
    </dgm:pt>
    <dgm:pt modelId="{1D0D07AD-FFC6-4846-8A49-C91CFFDB8C0E}" type="parTrans" cxnId="{EDCFEAA5-20DD-4A97-AF17-0E2204D3FBC7}">
      <dgm:prSet/>
      <dgm:spPr/>
      <dgm:t>
        <a:bodyPr/>
        <a:lstStyle/>
        <a:p>
          <a:endParaRPr lang="en-US"/>
        </a:p>
      </dgm:t>
    </dgm:pt>
    <dgm:pt modelId="{44914495-5DD8-4466-BC5D-127FFA9A9C5E}" type="sibTrans" cxnId="{EDCFEAA5-20DD-4A97-AF17-0E2204D3FBC7}">
      <dgm:prSet/>
      <dgm:spPr/>
      <dgm:t>
        <a:bodyPr/>
        <a:lstStyle/>
        <a:p>
          <a:endParaRPr lang="en-US"/>
        </a:p>
      </dgm:t>
    </dgm:pt>
    <dgm:pt modelId="{6752FFCC-67BD-4C02-A193-D729DEB52BE8}">
      <dgm:prSet/>
      <dgm:spPr/>
      <dgm:t>
        <a:bodyPr/>
        <a:lstStyle/>
        <a:p>
          <a:r>
            <a:rPr lang="en-US"/>
            <a:t>Assignment: Assign each data point to the nearest centroid. This forms K clusters.</a:t>
          </a:r>
        </a:p>
      </dgm:t>
    </dgm:pt>
    <dgm:pt modelId="{89CBB650-4FED-4A70-A55C-121BC031AD1C}" type="parTrans" cxnId="{C0971495-2DE6-4F59-8FA2-4D2440DEDFAB}">
      <dgm:prSet/>
      <dgm:spPr/>
      <dgm:t>
        <a:bodyPr/>
        <a:lstStyle/>
        <a:p>
          <a:endParaRPr lang="en-US"/>
        </a:p>
      </dgm:t>
    </dgm:pt>
    <dgm:pt modelId="{A5A04444-7E3F-4C8B-AA14-FCDC0A64C508}" type="sibTrans" cxnId="{C0971495-2DE6-4F59-8FA2-4D2440DEDFAB}">
      <dgm:prSet/>
      <dgm:spPr/>
      <dgm:t>
        <a:bodyPr/>
        <a:lstStyle/>
        <a:p>
          <a:endParaRPr lang="en-US"/>
        </a:p>
      </dgm:t>
    </dgm:pt>
    <dgm:pt modelId="{C63B9514-D87C-477A-A4B2-65D19778C4F8}">
      <dgm:prSet/>
      <dgm:spPr/>
      <dgm:t>
        <a:bodyPr/>
        <a:lstStyle/>
        <a:p>
          <a:r>
            <a:rPr lang="en-US"/>
            <a:t>Update: Calculate the new centroid (mean) of each cluster.</a:t>
          </a:r>
        </a:p>
      </dgm:t>
    </dgm:pt>
    <dgm:pt modelId="{FF745D54-6038-4A16-9E17-95F27C7A5414}" type="parTrans" cxnId="{D3C36FEC-21A7-4901-909D-F5FC66DDF100}">
      <dgm:prSet/>
      <dgm:spPr/>
      <dgm:t>
        <a:bodyPr/>
        <a:lstStyle/>
        <a:p>
          <a:endParaRPr lang="en-US"/>
        </a:p>
      </dgm:t>
    </dgm:pt>
    <dgm:pt modelId="{8A597C29-03BE-4E0A-B34F-65B15A367AFD}" type="sibTrans" cxnId="{D3C36FEC-21A7-4901-909D-F5FC66DDF100}">
      <dgm:prSet/>
      <dgm:spPr/>
      <dgm:t>
        <a:bodyPr/>
        <a:lstStyle/>
        <a:p>
          <a:endParaRPr lang="en-US"/>
        </a:p>
      </dgm:t>
    </dgm:pt>
    <dgm:pt modelId="{E830BBF6-A9A2-4980-8D5D-0871ABE7439F}">
      <dgm:prSet/>
      <dgm:spPr/>
      <dgm:t>
        <a:bodyPr/>
        <a:lstStyle/>
        <a:p>
          <a:r>
            <a:rPr lang="en-US"/>
            <a:t>Iteration: Repeat the assignment and update steps until the centroids do not change significantly or a certain number of iterations is reached.</a:t>
          </a:r>
        </a:p>
      </dgm:t>
    </dgm:pt>
    <dgm:pt modelId="{B0FF78F8-8072-440A-B31E-65A96B92FB06}" type="parTrans" cxnId="{80F710D5-6B10-4551-849C-5ECDACC34BBD}">
      <dgm:prSet/>
      <dgm:spPr/>
      <dgm:t>
        <a:bodyPr/>
        <a:lstStyle/>
        <a:p>
          <a:endParaRPr lang="en-US"/>
        </a:p>
      </dgm:t>
    </dgm:pt>
    <dgm:pt modelId="{23DEF317-F189-4190-A315-D6306B246082}" type="sibTrans" cxnId="{80F710D5-6B10-4551-849C-5ECDACC34BBD}">
      <dgm:prSet/>
      <dgm:spPr/>
      <dgm:t>
        <a:bodyPr/>
        <a:lstStyle/>
        <a:p>
          <a:endParaRPr lang="en-US"/>
        </a:p>
      </dgm:t>
    </dgm:pt>
    <dgm:pt modelId="{C0862579-BFD2-4870-81B2-FF5B5A31AED3}">
      <dgm:prSet/>
      <dgm:spPr/>
      <dgm:t>
        <a:bodyPr/>
        <a:lstStyle/>
        <a:p>
          <a:r>
            <a:rPr lang="en-US"/>
            <a:t>The final output is a set of K centroids and a labeling of the dataset that assigns each data point to one of the K clusters.</a:t>
          </a:r>
        </a:p>
      </dgm:t>
    </dgm:pt>
    <dgm:pt modelId="{0E03973B-BFF6-4237-9EB4-4EE10F6E8487}" type="parTrans" cxnId="{C63838F5-DEF8-4287-9DF2-35238437B2D0}">
      <dgm:prSet/>
      <dgm:spPr/>
      <dgm:t>
        <a:bodyPr/>
        <a:lstStyle/>
        <a:p>
          <a:endParaRPr lang="en-US"/>
        </a:p>
      </dgm:t>
    </dgm:pt>
    <dgm:pt modelId="{AA21FB44-835A-46C8-BDD3-0258BD6E9156}" type="sibTrans" cxnId="{C63838F5-DEF8-4287-9DF2-35238437B2D0}">
      <dgm:prSet/>
      <dgm:spPr/>
      <dgm:t>
        <a:bodyPr/>
        <a:lstStyle/>
        <a:p>
          <a:endParaRPr lang="en-US"/>
        </a:p>
      </dgm:t>
    </dgm:pt>
    <dgm:pt modelId="{45095792-00F8-4140-A52B-DF2D22EC274A}" type="pres">
      <dgm:prSet presAssocID="{32DD0C90-0940-46D2-A597-CD37F404694A}" presName="linear" presStyleCnt="0">
        <dgm:presLayoutVars>
          <dgm:animLvl val="lvl"/>
          <dgm:resizeHandles val="exact"/>
        </dgm:presLayoutVars>
      </dgm:prSet>
      <dgm:spPr/>
    </dgm:pt>
    <dgm:pt modelId="{4FB7B842-DBB7-45EB-ACF4-1C0A1A4CCF96}" type="pres">
      <dgm:prSet presAssocID="{CF2B25F3-378C-40BD-9112-D6EB826D6DD3}" presName="parentText" presStyleLbl="node1" presStyleIdx="0" presStyleCnt="2">
        <dgm:presLayoutVars>
          <dgm:chMax val="0"/>
          <dgm:bulletEnabled val="1"/>
        </dgm:presLayoutVars>
      </dgm:prSet>
      <dgm:spPr/>
    </dgm:pt>
    <dgm:pt modelId="{17CD33FB-207F-4579-812F-02ECA8D20319}" type="pres">
      <dgm:prSet presAssocID="{4405FF0C-8856-4689-9E9C-2218225A1B42}" presName="spacer" presStyleCnt="0"/>
      <dgm:spPr/>
    </dgm:pt>
    <dgm:pt modelId="{CA646F98-B78F-4680-9A9E-B617AC9FA496}" type="pres">
      <dgm:prSet presAssocID="{1336D72C-F0BA-4580-9517-9FC48A8D7FEB}" presName="parentText" presStyleLbl="node1" presStyleIdx="1" presStyleCnt="2" custScaleX="99483" custScaleY="26031">
        <dgm:presLayoutVars>
          <dgm:chMax val="0"/>
          <dgm:bulletEnabled val="1"/>
        </dgm:presLayoutVars>
      </dgm:prSet>
      <dgm:spPr/>
    </dgm:pt>
    <dgm:pt modelId="{1CE5FF53-56D0-4D43-9C9D-8CD5F740BAB1}" type="pres">
      <dgm:prSet presAssocID="{1336D72C-F0BA-4580-9517-9FC48A8D7FEB}" presName="childText" presStyleLbl="revTx" presStyleIdx="0" presStyleCnt="1">
        <dgm:presLayoutVars>
          <dgm:bulletEnabled val="1"/>
        </dgm:presLayoutVars>
      </dgm:prSet>
      <dgm:spPr/>
    </dgm:pt>
  </dgm:ptLst>
  <dgm:cxnLst>
    <dgm:cxn modelId="{434EDD01-7925-43A6-9C32-328287B92EC5}" type="presOf" srcId="{E830BBF6-A9A2-4980-8D5D-0871ABE7439F}" destId="{1CE5FF53-56D0-4D43-9C9D-8CD5F740BAB1}" srcOrd="0" destOrd="3" presId="urn:microsoft.com/office/officeart/2005/8/layout/vList2"/>
    <dgm:cxn modelId="{A6C0BB05-B3ED-4F50-9BC9-6D087FABA396}" type="presOf" srcId="{CF2B25F3-378C-40BD-9112-D6EB826D6DD3}" destId="{4FB7B842-DBB7-45EB-ACF4-1C0A1A4CCF96}" srcOrd="0" destOrd="0" presId="urn:microsoft.com/office/officeart/2005/8/layout/vList2"/>
    <dgm:cxn modelId="{D220170D-B453-4D76-8751-7DC3199C44A7}" type="presOf" srcId="{C0862579-BFD2-4870-81B2-FF5B5A31AED3}" destId="{1CE5FF53-56D0-4D43-9C9D-8CD5F740BAB1}" srcOrd="0" destOrd="4" presId="urn:microsoft.com/office/officeart/2005/8/layout/vList2"/>
    <dgm:cxn modelId="{D5036E42-5FF0-41C8-8766-DF816404D597}" type="presOf" srcId="{6752FFCC-67BD-4C02-A193-D729DEB52BE8}" destId="{1CE5FF53-56D0-4D43-9C9D-8CD5F740BAB1}" srcOrd="0" destOrd="1" presId="urn:microsoft.com/office/officeart/2005/8/layout/vList2"/>
    <dgm:cxn modelId="{CE419174-985D-442E-B80B-B998120C9529}" type="presOf" srcId="{5CCEF71E-5E60-43CE-B8CD-4673F2F3AACC}" destId="{1CE5FF53-56D0-4D43-9C9D-8CD5F740BAB1}" srcOrd="0" destOrd="0" presId="urn:microsoft.com/office/officeart/2005/8/layout/vList2"/>
    <dgm:cxn modelId="{2703B675-4B85-4EA8-9600-4F55B1F53FE8}" type="presOf" srcId="{C63B9514-D87C-477A-A4B2-65D19778C4F8}" destId="{1CE5FF53-56D0-4D43-9C9D-8CD5F740BAB1}" srcOrd="0" destOrd="2" presId="urn:microsoft.com/office/officeart/2005/8/layout/vList2"/>
    <dgm:cxn modelId="{A2676592-0D41-4FD7-8578-365A192E70BC}" type="presOf" srcId="{1336D72C-F0BA-4580-9517-9FC48A8D7FEB}" destId="{CA646F98-B78F-4680-9A9E-B617AC9FA496}" srcOrd="0" destOrd="0" presId="urn:microsoft.com/office/officeart/2005/8/layout/vList2"/>
    <dgm:cxn modelId="{C0971495-2DE6-4F59-8FA2-4D2440DEDFAB}" srcId="{1336D72C-F0BA-4580-9517-9FC48A8D7FEB}" destId="{6752FFCC-67BD-4C02-A193-D729DEB52BE8}" srcOrd="1" destOrd="0" parTransId="{89CBB650-4FED-4A70-A55C-121BC031AD1C}" sibTransId="{A5A04444-7E3F-4C8B-AA14-FCDC0A64C508}"/>
    <dgm:cxn modelId="{DAF3139F-65EA-4651-9B46-13F6D0E35883}" type="presOf" srcId="{32DD0C90-0940-46D2-A597-CD37F404694A}" destId="{45095792-00F8-4140-A52B-DF2D22EC274A}" srcOrd="0" destOrd="0" presId="urn:microsoft.com/office/officeart/2005/8/layout/vList2"/>
    <dgm:cxn modelId="{EDCFEAA5-20DD-4A97-AF17-0E2204D3FBC7}" srcId="{1336D72C-F0BA-4580-9517-9FC48A8D7FEB}" destId="{5CCEF71E-5E60-43CE-B8CD-4673F2F3AACC}" srcOrd="0" destOrd="0" parTransId="{1D0D07AD-FFC6-4846-8A49-C91CFFDB8C0E}" sibTransId="{44914495-5DD8-4466-BC5D-127FFA9A9C5E}"/>
    <dgm:cxn modelId="{75A8F3C1-DF25-4614-99A9-A23051A483C3}" srcId="{32DD0C90-0940-46D2-A597-CD37F404694A}" destId="{1336D72C-F0BA-4580-9517-9FC48A8D7FEB}" srcOrd="1" destOrd="0" parTransId="{9DE790C7-DEC3-43FC-94B0-2C8AD967DC6C}" sibTransId="{398287F9-7329-4B66-92AE-D6FFF560D169}"/>
    <dgm:cxn modelId="{5D7701D5-BDEE-43DC-A57B-8AC470D01FC0}" srcId="{32DD0C90-0940-46D2-A597-CD37F404694A}" destId="{CF2B25F3-378C-40BD-9112-D6EB826D6DD3}" srcOrd="0" destOrd="0" parTransId="{CCCE7836-6184-4ED4-8924-1637A678D32D}" sibTransId="{4405FF0C-8856-4689-9E9C-2218225A1B42}"/>
    <dgm:cxn modelId="{80F710D5-6B10-4551-849C-5ECDACC34BBD}" srcId="{1336D72C-F0BA-4580-9517-9FC48A8D7FEB}" destId="{E830BBF6-A9A2-4980-8D5D-0871ABE7439F}" srcOrd="3" destOrd="0" parTransId="{B0FF78F8-8072-440A-B31E-65A96B92FB06}" sibTransId="{23DEF317-F189-4190-A315-D6306B246082}"/>
    <dgm:cxn modelId="{D3C36FEC-21A7-4901-909D-F5FC66DDF100}" srcId="{1336D72C-F0BA-4580-9517-9FC48A8D7FEB}" destId="{C63B9514-D87C-477A-A4B2-65D19778C4F8}" srcOrd="2" destOrd="0" parTransId="{FF745D54-6038-4A16-9E17-95F27C7A5414}" sibTransId="{8A597C29-03BE-4E0A-B34F-65B15A367AFD}"/>
    <dgm:cxn modelId="{C63838F5-DEF8-4287-9DF2-35238437B2D0}" srcId="{1336D72C-F0BA-4580-9517-9FC48A8D7FEB}" destId="{C0862579-BFD2-4870-81B2-FF5B5A31AED3}" srcOrd="4" destOrd="0" parTransId="{0E03973B-BFF6-4237-9EB4-4EE10F6E8487}" sibTransId="{AA21FB44-835A-46C8-BDD3-0258BD6E9156}"/>
    <dgm:cxn modelId="{577DBE64-D104-4548-96CB-4454E16B9530}" type="presParOf" srcId="{45095792-00F8-4140-A52B-DF2D22EC274A}" destId="{4FB7B842-DBB7-45EB-ACF4-1C0A1A4CCF96}" srcOrd="0" destOrd="0" presId="urn:microsoft.com/office/officeart/2005/8/layout/vList2"/>
    <dgm:cxn modelId="{D21E4ED8-0A41-4FB4-A4DB-729CC2740B81}" type="presParOf" srcId="{45095792-00F8-4140-A52B-DF2D22EC274A}" destId="{17CD33FB-207F-4579-812F-02ECA8D20319}" srcOrd="1" destOrd="0" presId="urn:microsoft.com/office/officeart/2005/8/layout/vList2"/>
    <dgm:cxn modelId="{071ACC2B-8DDD-4D48-B4E1-7C370A3F0938}" type="presParOf" srcId="{45095792-00F8-4140-A52B-DF2D22EC274A}" destId="{CA646F98-B78F-4680-9A9E-B617AC9FA496}" srcOrd="2" destOrd="0" presId="urn:microsoft.com/office/officeart/2005/8/layout/vList2"/>
    <dgm:cxn modelId="{5EC05937-AFCF-4254-A4E3-042D4AFA4DFE}" type="presParOf" srcId="{45095792-00F8-4140-A52B-DF2D22EC274A}" destId="{1CE5FF53-56D0-4D43-9C9D-8CD5F740BAB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FAA083-46F4-442B-A807-B198386EFF2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D0377D1-EE1D-471B-ABA5-CDFF9F9195BC}">
      <dgm:prSet/>
      <dgm:spPr/>
      <dgm:t>
        <a:bodyPr/>
        <a:lstStyle/>
        <a:p>
          <a:pPr>
            <a:lnSpc>
              <a:spcPct val="100000"/>
            </a:lnSpc>
          </a:pPr>
          <a:r>
            <a:rPr lang="en-US" dirty="0"/>
            <a:t>The choice of K (number of clusters) is critical. A common method to determine K is the elbow method, but there are other techniques as well.</a:t>
          </a:r>
        </a:p>
      </dgm:t>
    </dgm:pt>
    <dgm:pt modelId="{641C617F-2E98-4B48-A78A-AF1260C022EA}" type="parTrans" cxnId="{9F6923C8-74FD-41BC-AB70-3B9098BE4920}">
      <dgm:prSet/>
      <dgm:spPr/>
      <dgm:t>
        <a:bodyPr/>
        <a:lstStyle/>
        <a:p>
          <a:endParaRPr lang="en-US"/>
        </a:p>
      </dgm:t>
    </dgm:pt>
    <dgm:pt modelId="{7E0AF71A-6D84-436E-A076-444CC3F086F3}" type="sibTrans" cxnId="{9F6923C8-74FD-41BC-AB70-3B9098BE4920}">
      <dgm:prSet/>
      <dgm:spPr/>
      <dgm:t>
        <a:bodyPr/>
        <a:lstStyle/>
        <a:p>
          <a:endParaRPr lang="en-US"/>
        </a:p>
      </dgm:t>
    </dgm:pt>
    <dgm:pt modelId="{F4D4E3C7-B679-4D36-B3FC-6B72DA62C741}">
      <dgm:prSet/>
      <dgm:spPr/>
      <dgm:t>
        <a:bodyPr/>
        <a:lstStyle/>
        <a:p>
          <a:pPr>
            <a:lnSpc>
              <a:spcPct val="100000"/>
            </a:lnSpc>
          </a:pPr>
          <a:r>
            <a:rPr lang="en-US" dirty="0"/>
            <a:t>K-means clustering aims to minimize the within-cluster variance, but it doesn't ensure an optimal global solution. This means that the result might be different based on initial centroids. Running the algorithm multiple times with different initializations can give a better idea of the optimal clustering.</a:t>
          </a:r>
        </a:p>
      </dgm:t>
    </dgm:pt>
    <dgm:pt modelId="{F4280168-00A0-4E42-AA4E-88D78C0681B6}" type="parTrans" cxnId="{49BE3A46-17A6-4F7E-BEA3-29ADEFA764B8}">
      <dgm:prSet/>
      <dgm:spPr/>
      <dgm:t>
        <a:bodyPr/>
        <a:lstStyle/>
        <a:p>
          <a:endParaRPr lang="en-US"/>
        </a:p>
      </dgm:t>
    </dgm:pt>
    <dgm:pt modelId="{C3B8744D-9667-41FA-9F1A-7D2E722AF004}" type="sibTrans" cxnId="{49BE3A46-17A6-4F7E-BEA3-29ADEFA764B8}">
      <dgm:prSet/>
      <dgm:spPr/>
      <dgm:t>
        <a:bodyPr/>
        <a:lstStyle/>
        <a:p>
          <a:endParaRPr lang="en-US"/>
        </a:p>
      </dgm:t>
    </dgm:pt>
    <dgm:pt modelId="{87819B85-F906-45EC-9295-27A71D07434D}">
      <dgm:prSet/>
      <dgm:spPr/>
      <dgm:t>
        <a:bodyPr/>
        <a:lstStyle/>
        <a:p>
          <a:pPr>
            <a:lnSpc>
              <a:spcPct val="100000"/>
            </a:lnSpc>
          </a:pPr>
          <a:r>
            <a:rPr lang="en-US" dirty="0"/>
            <a:t>K-means works best when clusters are spherical and equally sized. If clusters have different shapes or densities, other algorithms like DBSCAN or hierarchical clustering might be more appropriate.</a:t>
          </a:r>
        </a:p>
      </dgm:t>
    </dgm:pt>
    <dgm:pt modelId="{22AA62BE-3A8C-4844-8262-F026A61E63F0}" type="parTrans" cxnId="{71E2FACF-1601-4875-BCB5-B1C54BA73767}">
      <dgm:prSet/>
      <dgm:spPr/>
      <dgm:t>
        <a:bodyPr/>
        <a:lstStyle/>
        <a:p>
          <a:endParaRPr lang="en-US"/>
        </a:p>
      </dgm:t>
    </dgm:pt>
    <dgm:pt modelId="{CEE08B54-52A7-4813-BCA6-0B3C33B9487E}" type="sibTrans" cxnId="{71E2FACF-1601-4875-BCB5-B1C54BA73767}">
      <dgm:prSet/>
      <dgm:spPr/>
      <dgm:t>
        <a:bodyPr/>
        <a:lstStyle/>
        <a:p>
          <a:endParaRPr lang="en-US"/>
        </a:p>
      </dgm:t>
    </dgm:pt>
    <dgm:pt modelId="{0FB274CD-ED24-4022-84E3-D4C6A406DBFC}">
      <dgm:prSet/>
      <dgm:spPr/>
      <dgm:t>
        <a:bodyPr/>
        <a:lstStyle/>
        <a:p>
          <a:pPr>
            <a:lnSpc>
              <a:spcPct val="100000"/>
            </a:lnSpc>
          </a:pPr>
          <a:r>
            <a:rPr lang="en-US"/>
            <a:t>The quality of the clustering result can be sensitive to the initialization of the centroids. The K-means++ initialization method has been proposed to improve this by ensuring a smarter initialization of the centroids.</a:t>
          </a:r>
        </a:p>
      </dgm:t>
    </dgm:pt>
    <dgm:pt modelId="{18AF2609-B391-4880-B34D-95025FA7A7FE}" type="parTrans" cxnId="{45A63E22-D82F-4A62-95AA-0DA3FE257D3C}">
      <dgm:prSet/>
      <dgm:spPr/>
      <dgm:t>
        <a:bodyPr/>
        <a:lstStyle/>
        <a:p>
          <a:endParaRPr lang="en-US"/>
        </a:p>
      </dgm:t>
    </dgm:pt>
    <dgm:pt modelId="{E0B616F8-0871-4DB2-A457-EA09266C5F7E}" type="sibTrans" cxnId="{45A63E22-D82F-4A62-95AA-0DA3FE257D3C}">
      <dgm:prSet/>
      <dgm:spPr/>
      <dgm:t>
        <a:bodyPr/>
        <a:lstStyle/>
        <a:p>
          <a:endParaRPr lang="en-US"/>
        </a:p>
      </dgm:t>
    </dgm:pt>
    <dgm:pt modelId="{5DB8A8F3-FC58-48CD-B17F-71726CC3E71C}">
      <dgm:prSet/>
      <dgm:spPr/>
      <dgm:t>
        <a:bodyPr/>
        <a:lstStyle/>
        <a:p>
          <a:pPr>
            <a:lnSpc>
              <a:spcPct val="100000"/>
            </a:lnSpc>
          </a:pPr>
          <a:r>
            <a:rPr lang="en-US"/>
            <a:t>K-means assumes that the variance of the distribution of each attribute (variable) is spherical; all variables have the same variance; and the prior probability for all k clusters is the same.</a:t>
          </a:r>
        </a:p>
      </dgm:t>
    </dgm:pt>
    <dgm:pt modelId="{80255E0D-70D1-4AE5-A950-99D5A1246124}" type="parTrans" cxnId="{99526AE9-8873-42EF-A056-6942DA75DC2E}">
      <dgm:prSet/>
      <dgm:spPr/>
      <dgm:t>
        <a:bodyPr/>
        <a:lstStyle/>
        <a:p>
          <a:endParaRPr lang="en-US"/>
        </a:p>
      </dgm:t>
    </dgm:pt>
    <dgm:pt modelId="{5E598701-358C-47B5-BF3A-C9A130731C67}" type="sibTrans" cxnId="{99526AE9-8873-42EF-A056-6942DA75DC2E}">
      <dgm:prSet/>
      <dgm:spPr/>
      <dgm:t>
        <a:bodyPr/>
        <a:lstStyle/>
        <a:p>
          <a:endParaRPr lang="en-US"/>
        </a:p>
      </dgm:t>
    </dgm:pt>
    <dgm:pt modelId="{1651DBF6-8078-4F49-A264-F12659C2BB4E}">
      <dgm:prSet/>
      <dgm:spPr/>
      <dgm:t>
        <a:bodyPr/>
        <a:lstStyle/>
        <a:p>
          <a:pPr>
            <a:lnSpc>
              <a:spcPct val="100000"/>
            </a:lnSpc>
          </a:pPr>
          <a:r>
            <a:rPr lang="en-US"/>
            <a:t>Applications of K-means include customer segmentation, image compression, anomaly detection, and many other domains where data can be grouped into distinct categories.</a:t>
          </a:r>
        </a:p>
      </dgm:t>
    </dgm:pt>
    <dgm:pt modelId="{B9B0D214-B857-4526-85FE-EDD9FCB2F453}" type="parTrans" cxnId="{A41D4AAA-6E06-4E5C-89C1-1B94F8C0B12D}">
      <dgm:prSet/>
      <dgm:spPr/>
      <dgm:t>
        <a:bodyPr/>
        <a:lstStyle/>
        <a:p>
          <a:endParaRPr lang="en-US"/>
        </a:p>
      </dgm:t>
    </dgm:pt>
    <dgm:pt modelId="{310244BF-1235-4795-9FD3-86FC2F46FF53}" type="sibTrans" cxnId="{A41D4AAA-6E06-4E5C-89C1-1B94F8C0B12D}">
      <dgm:prSet/>
      <dgm:spPr/>
      <dgm:t>
        <a:bodyPr/>
        <a:lstStyle/>
        <a:p>
          <a:endParaRPr lang="en-US"/>
        </a:p>
      </dgm:t>
    </dgm:pt>
    <dgm:pt modelId="{BBD6E940-6E54-418F-944E-A62356B1100D}" type="pres">
      <dgm:prSet presAssocID="{76FAA083-46F4-442B-A807-B198386EFF2A}" presName="root" presStyleCnt="0">
        <dgm:presLayoutVars>
          <dgm:dir/>
          <dgm:resizeHandles val="exact"/>
        </dgm:presLayoutVars>
      </dgm:prSet>
      <dgm:spPr/>
    </dgm:pt>
    <dgm:pt modelId="{CF751DB3-C590-4C7A-AE9A-7095709B2D0D}" type="pres">
      <dgm:prSet presAssocID="{AD0377D1-EE1D-471B-ABA5-CDFF9F9195BC}" presName="compNode" presStyleCnt="0"/>
      <dgm:spPr/>
    </dgm:pt>
    <dgm:pt modelId="{484AB65B-A817-4A7F-A212-6C7D61188854}" type="pres">
      <dgm:prSet presAssocID="{AD0377D1-EE1D-471B-ABA5-CDFF9F9195B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uzzle"/>
        </a:ext>
      </dgm:extLst>
    </dgm:pt>
    <dgm:pt modelId="{61B21C8A-0738-4333-AC17-276807677DC0}" type="pres">
      <dgm:prSet presAssocID="{AD0377D1-EE1D-471B-ABA5-CDFF9F9195BC}" presName="spaceRect" presStyleCnt="0"/>
      <dgm:spPr/>
    </dgm:pt>
    <dgm:pt modelId="{88AE8FCA-DD66-4056-B694-0948C34ABBE9}" type="pres">
      <dgm:prSet presAssocID="{AD0377D1-EE1D-471B-ABA5-CDFF9F9195BC}" presName="textRect" presStyleLbl="revTx" presStyleIdx="0" presStyleCnt="6">
        <dgm:presLayoutVars>
          <dgm:chMax val="1"/>
          <dgm:chPref val="1"/>
        </dgm:presLayoutVars>
      </dgm:prSet>
      <dgm:spPr/>
    </dgm:pt>
    <dgm:pt modelId="{D2074B2B-DCA3-48A2-BDCC-636990A0EDB6}" type="pres">
      <dgm:prSet presAssocID="{7E0AF71A-6D84-436E-A076-444CC3F086F3}" presName="sibTrans" presStyleCnt="0"/>
      <dgm:spPr/>
    </dgm:pt>
    <dgm:pt modelId="{3F704E1A-ABFE-4355-93DA-164A381CC580}" type="pres">
      <dgm:prSet presAssocID="{F4D4E3C7-B679-4D36-B3FC-6B72DA62C741}" presName="compNode" presStyleCnt="0"/>
      <dgm:spPr/>
    </dgm:pt>
    <dgm:pt modelId="{7370461B-97B4-430B-A69C-5083F043C427}" type="pres">
      <dgm:prSet presAssocID="{F4D4E3C7-B679-4D36-B3FC-6B72DA62C74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C3E9C0D7-C81D-4F87-88CC-691CA5ABCD3B}" type="pres">
      <dgm:prSet presAssocID="{F4D4E3C7-B679-4D36-B3FC-6B72DA62C741}" presName="spaceRect" presStyleCnt="0"/>
      <dgm:spPr/>
    </dgm:pt>
    <dgm:pt modelId="{97E43B3B-1881-442B-8C7D-A9DD206C5849}" type="pres">
      <dgm:prSet presAssocID="{F4D4E3C7-B679-4D36-B3FC-6B72DA62C741}" presName="textRect" presStyleLbl="revTx" presStyleIdx="1" presStyleCnt="6">
        <dgm:presLayoutVars>
          <dgm:chMax val="1"/>
          <dgm:chPref val="1"/>
        </dgm:presLayoutVars>
      </dgm:prSet>
      <dgm:spPr/>
    </dgm:pt>
    <dgm:pt modelId="{B4ABC580-2302-41C3-9C1D-7760B1ACD8AD}" type="pres">
      <dgm:prSet presAssocID="{C3B8744D-9667-41FA-9F1A-7D2E722AF004}" presName="sibTrans" presStyleCnt="0"/>
      <dgm:spPr/>
    </dgm:pt>
    <dgm:pt modelId="{E3F338DE-0806-4948-8C79-ABD0D6162D3E}" type="pres">
      <dgm:prSet presAssocID="{87819B85-F906-45EC-9295-27A71D07434D}" presName="compNode" presStyleCnt="0"/>
      <dgm:spPr/>
    </dgm:pt>
    <dgm:pt modelId="{D949ED64-3157-4D62-85AA-73807C1E6B4C}" type="pres">
      <dgm:prSet presAssocID="{87819B85-F906-45EC-9295-27A71D07434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rawing Compass"/>
        </a:ext>
      </dgm:extLst>
    </dgm:pt>
    <dgm:pt modelId="{701ABFFF-59B7-47B3-B5C1-5DDBDA984267}" type="pres">
      <dgm:prSet presAssocID="{87819B85-F906-45EC-9295-27A71D07434D}" presName="spaceRect" presStyleCnt="0"/>
      <dgm:spPr/>
    </dgm:pt>
    <dgm:pt modelId="{C30F41F1-C4F1-4505-9109-2CDCA9DE8C74}" type="pres">
      <dgm:prSet presAssocID="{87819B85-F906-45EC-9295-27A71D07434D}" presName="textRect" presStyleLbl="revTx" presStyleIdx="2" presStyleCnt="6">
        <dgm:presLayoutVars>
          <dgm:chMax val="1"/>
          <dgm:chPref val="1"/>
        </dgm:presLayoutVars>
      </dgm:prSet>
      <dgm:spPr/>
    </dgm:pt>
    <dgm:pt modelId="{A2AD6170-8369-4F57-AF1C-00FE00C3EAAB}" type="pres">
      <dgm:prSet presAssocID="{CEE08B54-52A7-4813-BCA6-0B3C33B9487E}" presName="sibTrans" presStyleCnt="0"/>
      <dgm:spPr/>
    </dgm:pt>
    <dgm:pt modelId="{FA506B8E-93FD-4DEC-8512-C6512686C413}" type="pres">
      <dgm:prSet presAssocID="{0FB274CD-ED24-4022-84E3-D4C6A406DBFC}" presName="compNode" presStyleCnt="0"/>
      <dgm:spPr/>
    </dgm:pt>
    <dgm:pt modelId="{F0424F12-E4AB-4B29-8FDB-0E21D73A9B8B}" type="pres">
      <dgm:prSet presAssocID="{0FB274CD-ED24-4022-84E3-D4C6A406DBF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E614B027-1F5C-45D0-8436-A6E6CF8DE7B0}" type="pres">
      <dgm:prSet presAssocID="{0FB274CD-ED24-4022-84E3-D4C6A406DBFC}" presName="spaceRect" presStyleCnt="0"/>
      <dgm:spPr/>
    </dgm:pt>
    <dgm:pt modelId="{60A5B77B-AF46-4CC3-A39E-C28EAFBFF51E}" type="pres">
      <dgm:prSet presAssocID="{0FB274CD-ED24-4022-84E3-D4C6A406DBFC}" presName="textRect" presStyleLbl="revTx" presStyleIdx="3" presStyleCnt="6">
        <dgm:presLayoutVars>
          <dgm:chMax val="1"/>
          <dgm:chPref val="1"/>
        </dgm:presLayoutVars>
      </dgm:prSet>
      <dgm:spPr/>
    </dgm:pt>
    <dgm:pt modelId="{38A39FE3-BB19-4AAB-A73B-E52634AC22A3}" type="pres">
      <dgm:prSet presAssocID="{E0B616F8-0871-4DB2-A457-EA09266C5F7E}" presName="sibTrans" presStyleCnt="0"/>
      <dgm:spPr/>
    </dgm:pt>
    <dgm:pt modelId="{AA16ADF7-9D24-49B1-88A5-C98BE90D9363}" type="pres">
      <dgm:prSet presAssocID="{5DB8A8F3-FC58-48CD-B17F-71726CC3E71C}" presName="compNode" presStyleCnt="0"/>
      <dgm:spPr/>
    </dgm:pt>
    <dgm:pt modelId="{6D7B3CBC-ACE9-4001-B35F-5373A0D936AB}" type="pres">
      <dgm:prSet presAssocID="{5DB8A8F3-FC58-48CD-B17F-71726CC3E71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thematics"/>
        </a:ext>
      </dgm:extLst>
    </dgm:pt>
    <dgm:pt modelId="{08C0638B-6EF2-4305-BC29-987C7C4C5D19}" type="pres">
      <dgm:prSet presAssocID="{5DB8A8F3-FC58-48CD-B17F-71726CC3E71C}" presName="spaceRect" presStyleCnt="0"/>
      <dgm:spPr/>
    </dgm:pt>
    <dgm:pt modelId="{0514E32F-5C8C-47AD-9C97-9F0EEB390E1A}" type="pres">
      <dgm:prSet presAssocID="{5DB8A8F3-FC58-48CD-B17F-71726CC3E71C}" presName="textRect" presStyleLbl="revTx" presStyleIdx="4" presStyleCnt="6">
        <dgm:presLayoutVars>
          <dgm:chMax val="1"/>
          <dgm:chPref val="1"/>
        </dgm:presLayoutVars>
      </dgm:prSet>
      <dgm:spPr/>
    </dgm:pt>
    <dgm:pt modelId="{744F1780-173D-4028-BAAE-070D2E6AE7CA}" type="pres">
      <dgm:prSet presAssocID="{5E598701-358C-47B5-BF3A-C9A130731C67}" presName="sibTrans" presStyleCnt="0"/>
      <dgm:spPr/>
    </dgm:pt>
    <dgm:pt modelId="{0C4C422E-858F-45A3-B235-73D935DE1564}" type="pres">
      <dgm:prSet presAssocID="{1651DBF6-8078-4F49-A264-F12659C2BB4E}" presName="compNode" presStyleCnt="0"/>
      <dgm:spPr/>
    </dgm:pt>
    <dgm:pt modelId="{5D304ED6-3C3A-49AE-95A3-A7E8EA0AFE6B}" type="pres">
      <dgm:prSet presAssocID="{1651DBF6-8078-4F49-A264-F12659C2BB4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ocessor"/>
        </a:ext>
      </dgm:extLst>
    </dgm:pt>
    <dgm:pt modelId="{894E6DE2-7A89-48B3-8135-0172978E5E1B}" type="pres">
      <dgm:prSet presAssocID="{1651DBF6-8078-4F49-A264-F12659C2BB4E}" presName="spaceRect" presStyleCnt="0"/>
      <dgm:spPr/>
    </dgm:pt>
    <dgm:pt modelId="{7B013BB1-3F25-47A4-8161-733EAFCE475C}" type="pres">
      <dgm:prSet presAssocID="{1651DBF6-8078-4F49-A264-F12659C2BB4E}" presName="textRect" presStyleLbl="revTx" presStyleIdx="5" presStyleCnt="6">
        <dgm:presLayoutVars>
          <dgm:chMax val="1"/>
          <dgm:chPref val="1"/>
        </dgm:presLayoutVars>
      </dgm:prSet>
      <dgm:spPr/>
    </dgm:pt>
  </dgm:ptLst>
  <dgm:cxnLst>
    <dgm:cxn modelId="{45A63E22-D82F-4A62-95AA-0DA3FE257D3C}" srcId="{76FAA083-46F4-442B-A807-B198386EFF2A}" destId="{0FB274CD-ED24-4022-84E3-D4C6A406DBFC}" srcOrd="3" destOrd="0" parTransId="{18AF2609-B391-4880-B34D-95025FA7A7FE}" sibTransId="{E0B616F8-0871-4DB2-A457-EA09266C5F7E}"/>
    <dgm:cxn modelId="{AB5F5B2D-E9AB-4427-A449-3EB843522513}" type="presOf" srcId="{1651DBF6-8078-4F49-A264-F12659C2BB4E}" destId="{7B013BB1-3F25-47A4-8161-733EAFCE475C}" srcOrd="0" destOrd="0" presId="urn:microsoft.com/office/officeart/2018/2/layout/IconLabelList"/>
    <dgm:cxn modelId="{59288F39-29D8-45B0-8352-38C9AB2F7870}" type="presOf" srcId="{76FAA083-46F4-442B-A807-B198386EFF2A}" destId="{BBD6E940-6E54-418F-944E-A62356B1100D}" srcOrd="0" destOrd="0" presId="urn:microsoft.com/office/officeart/2018/2/layout/IconLabelList"/>
    <dgm:cxn modelId="{49BE3A46-17A6-4F7E-BEA3-29ADEFA764B8}" srcId="{76FAA083-46F4-442B-A807-B198386EFF2A}" destId="{F4D4E3C7-B679-4D36-B3FC-6B72DA62C741}" srcOrd="1" destOrd="0" parTransId="{F4280168-00A0-4E42-AA4E-88D78C0681B6}" sibTransId="{C3B8744D-9667-41FA-9F1A-7D2E722AF004}"/>
    <dgm:cxn modelId="{CB564B6B-92D5-4658-B932-01C268E086CA}" type="presOf" srcId="{87819B85-F906-45EC-9295-27A71D07434D}" destId="{C30F41F1-C4F1-4505-9109-2CDCA9DE8C74}" srcOrd="0" destOrd="0" presId="urn:microsoft.com/office/officeart/2018/2/layout/IconLabelList"/>
    <dgm:cxn modelId="{BE165273-83C7-4925-BABB-352A3A60BB25}" type="presOf" srcId="{F4D4E3C7-B679-4D36-B3FC-6B72DA62C741}" destId="{97E43B3B-1881-442B-8C7D-A9DD206C5849}" srcOrd="0" destOrd="0" presId="urn:microsoft.com/office/officeart/2018/2/layout/IconLabelList"/>
    <dgm:cxn modelId="{013D4E75-E88C-4CF0-814B-FA31683ADE1D}" type="presOf" srcId="{0FB274CD-ED24-4022-84E3-D4C6A406DBFC}" destId="{60A5B77B-AF46-4CC3-A39E-C28EAFBFF51E}" srcOrd="0" destOrd="0" presId="urn:microsoft.com/office/officeart/2018/2/layout/IconLabelList"/>
    <dgm:cxn modelId="{A41D4AAA-6E06-4E5C-89C1-1B94F8C0B12D}" srcId="{76FAA083-46F4-442B-A807-B198386EFF2A}" destId="{1651DBF6-8078-4F49-A264-F12659C2BB4E}" srcOrd="5" destOrd="0" parTransId="{B9B0D214-B857-4526-85FE-EDD9FCB2F453}" sibTransId="{310244BF-1235-4795-9FD3-86FC2F46FF53}"/>
    <dgm:cxn modelId="{DFBF0DB6-20DE-4A9B-B79D-3DDCD5D6EEDC}" type="presOf" srcId="{AD0377D1-EE1D-471B-ABA5-CDFF9F9195BC}" destId="{88AE8FCA-DD66-4056-B694-0948C34ABBE9}" srcOrd="0" destOrd="0" presId="urn:microsoft.com/office/officeart/2018/2/layout/IconLabelList"/>
    <dgm:cxn modelId="{9F6923C8-74FD-41BC-AB70-3B9098BE4920}" srcId="{76FAA083-46F4-442B-A807-B198386EFF2A}" destId="{AD0377D1-EE1D-471B-ABA5-CDFF9F9195BC}" srcOrd="0" destOrd="0" parTransId="{641C617F-2E98-4B48-A78A-AF1260C022EA}" sibTransId="{7E0AF71A-6D84-436E-A076-444CC3F086F3}"/>
    <dgm:cxn modelId="{71E2FACF-1601-4875-BCB5-B1C54BA73767}" srcId="{76FAA083-46F4-442B-A807-B198386EFF2A}" destId="{87819B85-F906-45EC-9295-27A71D07434D}" srcOrd="2" destOrd="0" parTransId="{22AA62BE-3A8C-4844-8262-F026A61E63F0}" sibTransId="{CEE08B54-52A7-4813-BCA6-0B3C33B9487E}"/>
    <dgm:cxn modelId="{FFDC7BD3-D100-454C-9AB0-499E58242E5A}" type="presOf" srcId="{5DB8A8F3-FC58-48CD-B17F-71726CC3E71C}" destId="{0514E32F-5C8C-47AD-9C97-9F0EEB390E1A}" srcOrd="0" destOrd="0" presId="urn:microsoft.com/office/officeart/2018/2/layout/IconLabelList"/>
    <dgm:cxn modelId="{99526AE9-8873-42EF-A056-6942DA75DC2E}" srcId="{76FAA083-46F4-442B-A807-B198386EFF2A}" destId="{5DB8A8F3-FC58-48CD-B17F-71726CC3E71C}" srcOrd="4" destOrd="0" parTransId="{80255E0D-70D1-4AE5-A950-99D5A1246124}" sibTransId="{5E598701-358C-47B5-BF3A-C9A130731C67}"/>
    <dgm:cxn modelId="{EE0A0C75-DC1D-459E-93C5-36E0B67FCD61}" type="presParOf" srcId="{BBD6E940-6E54-418F-944E-A62356B1100D}" destId="{CF751DB3-C590-4C7A-AE9A-7095709B2D0D}" srcOrd="0" destOrd="0" presId="urn:microsoft.com/office/officeart/2018/2/layout/IconLabelList"/>
    <dgm:cxn modelId="{990A8831-F7A9-4E62-8EFB-5FABE8CF7142}" type="presParOf" srcId="{CF751DB3-C590-4C7A-AE9A-7095709B2D0D}" destId="{484AB65B-A817-4A7F-A212-6C7D61188854}" srcOrd="0" destOrd="0" presId="urn:microsoft.com/office/officeart/2018/2/layout/IconLabelList"/>
    <dgm:cxn modelId="{4F9F9DA1-4B9F-41A6-8E73-15D297394C44}" type="presParOf" srcId="{CF751DB3-C590-4C7A-AE9A-7095709B2D0D}" destId="{61B21C8A-0738-4333-AC17-276807677DC0}" srcOrd="1" destOrd="0" presId="urn:microsoft.com/office/officeart/2018/2/layout/IconLabelList"/>
    <dgm:cxn modelId="{BE4A0E96-9709-447D-B7B9-D15F37FC521F}" type="presParOf" srcId="{CF751DB3-C590-4C7A-AE9A-7095709B2D0D}" destId="{88AE8FCA-DD66-4056-B694-0948C34ABBE9}" srcOrd="2" destOrd="0" presId="urn:microsoft.com/office/officeart/2018/2/layout/IconLabelList"/>
    <dgm:cxn modelId="{AE7DFE46-E952-4A97-BADC-11EFCCA868BF}" type="presParOf" srcId="{BBD6E940-6E54-418F-944E-A62356B1100D}" destId="{D2074B2B-DCA3-48A2-BDCC-636990A0EDB6}" srcOrd="1" destOrd="0" presId="urn:microsoft.com/office/officeart/2018/2/layout/IconLabelList"/>
    <dgm:cxn modelId="{7AC44BC7-42D5-4391-BA27-E62D39EB91F7}" type="presParOf" srcId="{BBD6E940-6E54-418F-944E-A62356B1100D}" destId="{3F704E1A-ABFE-4355-93DA-164A381CC580}" srcOrd="2" destOrd="0" presId="urn:microsoft.com/office/officeart/2018/2/layout/IconLabelList"/>
    <dgm:cxn modelId="{647059A5-CD25-4D86-9179-9673E7265948}" type="presParOf" srcId="{3F704E1A-ABFE-4355-93DA-164A381CC580}" destId="{7370461B-97B4-430B-A69C-5083F043C427}" srcOrd="0" destOrd="0" presId="urn:microsoft.com/office/officeart/2018/2/layout/IconLabelList"/>
    <dgm:cxn modelId="{46463FC4-1FC6-47EA-A32A-4262BB8749BF}" type="presParOf" srcId="{3F704E1A-ABFE-4355-93DA-164A381CC580}" destId="{C3E9C0D7-C81D-4F87-88CC-691CA5ABCD3B}" srcOrd="1" destOrd="0" presId="urn:microsoft.com/office/officeart/2018/2/layout/IconLabelList"/>
    <dgm:cxn modelId="{D1D2FCDB-5CC0-403E-A5E5-4642323C835D}" type="presParOf" srcId="{3F704E1A-ABFE-4355-93DA-164A381CC580}" destId="{97E43B3B-1881-442B-8C7D-A9DD206C5849}" srcOrd="2" destOrd="0" presId="urn:microsoft.com/office/officeart/2018/2/layout/IconLabelList"/>
    <dgm:cxn modelId="{2E085FEF-450C-48E5-8383-35FAF07207A9}" type="presParOf" srcId="{BBD6E940-6E54-418F-944E-A62356B1100D}" destId="{B4ABC580-2302-41C3-9C1D-7760B1ACD8AD}" srcOrd="3" destOrd="0" presId="urn:microsoft.com/office/officeart/2018/2/layout/IconLabelList"/>
    <dgm:cxn modelId="{55E0ED99-397D-4152-849F-00A3123511C4}" type="presParOf" srcId="{BBD6E940-6E54-418F-944E-A62356B1100D}" destId="{E3F338DE-0806-4948-8C79-ABD0D6162D3E}" srcOrd="4" destOrd="0" presId="urn:microsoft.com/office/officeart/2018/2/layout/IconLabelList"/>
    <dgm:cxn modelId="{91EAD620-6A66-4F39-BC1E-979BAEB56BF4}" type="presParOf" srcId="{E3F338DE-0806-4948-8C79-ABD0D6162D3E}" destId="{D949ED64-3157-4D62-85AA-73807C1E6B4C}" srcOrd="0" destOrd="0" presId="urn:microsoft.com/office/officeart/2018/2/layout/IconLabelList"/>
    <dgm:cxn modelId="{744616AB-A327-497E-ABD8-4A7311A5373F}" type="presParOf" srcId="{E3F338DE-0806-4948-8C79-ABD0D6162D3E}" destId="{701ABFFF-59B7-47B3-B5C1-5DDBDA984267}" srcOrd="1" destOrd="0" presId="urn:microsoft.com/office/officeart/2018/2/layout/IconLabelList"/>
    <dgm:cxn modelId="{C3F24B2F-D6C2-4100-B3B0-EFCC733F1715}" type="presParOf" srcId="{E3F338DE-0806-4948-8C79-ABD0D6162D3E}" destId="{C30F41F1-C4F1-4505-9109-2CDCA9DE8C74}" srcOrd="2" destOrd="0" presId="urn:microsoft.com/office/officeart/2018/2/layout/IconLabelList"/>
    <dgm:cxn modelId="{C4CF1873-4AB6-47B8-B2C8-5B159B860CFE}" type="presParOf" srcId="{BBD6E940-6E54-418F-944E-A62356B1100D}" destId="{A2AD6170-8369-4F57-AF1C-00FE00C3EAAB}" srcOrd="5" destOrd="0" presId="urn:microsoft.com/office/officeart/2018/2/layout/IconLabelList"/>
    <dgm:cxn modelId="{9BCC6A7F-8A2D-4A36-A37E-2C7677A8D090}" type="presParOf" srcId="{BBD6E940-6E54-418F-944E-A62356B1100D}" destId="{FA506B8E-93FD-4DEC-8512-C6512686C413}" srcOrd="6" destOrd="0" presId="urn:microsoft.com/office/officeart/2018/2/layout/IconLabelList"/>
    <dgm:cxn modelId="{CFC17EA5-8FAC-444C-A744-8D66A7412970}" type="presParOf" srcId="{FA506B8E-93FD-4DEC-8512-C6512686C413}" destId="{F0424F12-E4AB-4B29-8FDB-0E21D73A9B8B}" srcOrd="0" destOrd="0" presId="urn:microsoft.com/office/officeart/2018/2/layout/IconLabelList"/>
    <dgm:cxn modelId="{C44C6AAA-2038-4FD5-8016-E76CA46D6D85}" type="presParOf" srcId="{FA506B8E-93FD-4DEC-8512-C6512686C413}" destId="{E614B027-1F5C-45D0-8436-A6E6CF8DE7B0}" srcOrd="1" destOrd="0" presId="urn:microsoft.com/office/officeart/2018/2/layout/IconLabelList"/>
    <dgm:cxn modelId="{65CAD09E-EAF2-45C5-9463-0B7F2189D690}" type="presParOf" srcId="{FA506B8E-93FD-4DEC-8512-C6512686C413}" destId="{60A5B77B-AF46-4CC3-A39E-C28EAFBFF51E}" srcOrd="2" destOrd="0" presId="urn:microsoft.com/office/officeart/2018/2/layout/IconLabelList"/>
    <dgm:cxn modelId="{A864A2B2-2B95-4CF9-A542-3530E7D807AD}" type="presParOf" srcId="{BBD6E940-6E54-418F-944E-A62356B1100D}" destId="{38A39FE3-BB19-4AAB-A73B-E52634AC22A3}" srcOrd="7" destOrd="0" presId="urn:microsoft.com/office/officeart/2018/2/layout/IconLabelList"/>
    <dgm:cxn modelId="{46AFAA2B-551C-4354-8CCF-89C2F0C6BF82}" type="presParOf" srcId="{BBD6E940-6E54-418F-944E-A62356B1100D}" destId="{AA16ADF7-9D24-49B1-88A5-C98BE90D9363}" srcOrd="8" destOrd="0" presId="urn:microsoft.com/office/officeart/2018/2/layout/IconLabelList"/>
    <dgm:cxn modelId="{58B8B526-6C2B-4272-9DB2-859A9466F50C}" type="presParOf" srcId="{AA16ADF7-9D24-49B1-88A5-C98BE90D9363}" destId="{6D7B3CBC-ACE9-4001-B35F-5373A0D936AB}" srcOrd="0" destOrd="0" presId="urn:microsoft.com/office/officeart/2018/2/layout/IconLabelList"/>
    <dgm:cxn modelId="{2BCB5680-B70E-4C65-AB04-52F45A452827}" type="presParOf" srcId="{AA16ADF7-9D24-49B1-88A5-C98BE90D9363}" destId="{08C0638B-6EF2-4305-BC29-987C7C4C5D19}" srcOrd="1" destOrd="0" presId="urn:microsoft.com/office/officeart/2018/2/layout/IconLabelList"/>
    <dgm:cxn modelId="{797A5E57-E307-4E99-A957-33C55A50743B}" type="presParOf" srcId="{AA16ADF7-9D24-49B1-88A5-C98BE90D9363}" destId="{0514E32F-5C8C-47AD-9C97-9F0EEB390E1A}" srcOrd="2" destOrd="0" presId="urn:microsoft.com/office/officeart/2018/2/layout/IconLabelList"/>
    <dgm:cxn modelId="{EB08FAD8-357E-4D2A-B87D-3BCC12F4E31C}" type="presParOf" srcId="{BBD6E940-6E54-418F-944E-A62356B1100D}" destId="{744F1780-173D-4028-BAAE-070D2E6AE7CA}" srcOrd="9" destOrd="0" presId="urn:microsoft.com/office/officeart/2018/2/layout/IconLabelList"/>
    <dgm:cxn modelId="{EC3AC10B-9B30-492F-BB37-8C8AD2D47AA4}" type="presParOf" srcId="{BBD6E940-6E54-418F-944E-A62356B1100D}" destId="{0C4C422E-858F-45A3-B235-73D935DE1564}" srcOrd="10" destOrd="0" presId="urn:microsoft.com/office/officeart/2018/2/layout/IconLabelList"/>
    <dgm:cxn modelId="{E9CCFE22-4332-465F-A301-A099D84A2B0E}" type="presParOf" srcId="{0C4C422E-858F-45A3-B235-73D935DE1564}" destId="{5D304ED6-3C3A-49AE-95A3-A7E8EA0AFE6B}" srcOrd="0" destOrd="0" presId="urn:microsoft.com/office/officeart/2018/2/layout/IconLabelList"/>
    <dgm:cxn modelId="{D16678AC-8DCC-404C-94EB-636B77664B6F}" type="presParOf" srcId="{0C4C422E-858F-45A3-B235-73D935DE1564}" destId="{894E6DE2-7A89-48B3-8135-0172978E5E1B}" srcOrd="1" destOrd="0" presId="urn:microsoft.com/office/officeart/2018/2/layout/IconLabelList"/>
    <dgm:cxn modelId="{74A62B42-2BD0-45F3-A6D7-2B148F72E395}" type="presParOf" srcId="{0C4C422E-858F-45A3-B235-73D935DE1564}" destId="{7B013BB1-3F25-47A4-8161-733EAFCE475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D814BA-43CD-43C3-8B68-E2E1E75DF1D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F01AEFC-74AF-4ED2-A376-F87D3A3A40FA}">
      <dgm:prSet/>
      <dgm:spPr/>
      <dgm:t>
        <a:bodyPr/>
        <a:lstStyle/>
        <a:p>
          <a:r>
            <a:rPr lang="en-US"/>
            <a:t>Initialization: Begin with an initial estimate for the mode (cluster center). This can be each data point in the dataset.</a:t>
          </a:r>
        </a:p>
      </dgm:t>
    </dgm:pt>
    <dgm:pt modelId="{CBBC87E5-722B-440F-8E82-E996F3773074}" type="parTrans" cxnId="{3ABA8C02-36A0-40D0-AF88-5B2DBF637F4D}">
      <dgm:prSet/>
      <dgm:spPr/>
      <dgm:t>
        <a:bodyPr/>
        <a:lstStyle/>
        <a:p>
          <a:endParaRPr lang="en-US"/>
        </a:p>
      </dgm:t>
    </dgm:pt>
    <dgm:pt modelId="{5F7D0A68-1530-44F3-9300-AC4892EDB3A7}" type="sibTrans" cxnId="{3ABA8C02-36A0-40D0-AF88-5B2DBF637F4D}">
      <dgm:prSet/>
      <dgm:spPr/>
      <dgm:t>
        <a:bodyPr/>
        <a:lstStyle/>
        <a:p>
          <a:endParaRPr lang="en-US"/>
        </a:p>
      </dgm:t>
    </dgm:pt>
    <dgm:pt modelId="{38741CC7-286F-48FE-8112-9414DFA047CE}">
      <dgm:prSet/>
      <dgm:spPr/>
      <dgm:t>
        <a:bodyPr/>
        <a:lstStyle/>
        <a:p>
          <a:r>
            <a:rPr lang="en-US"/>
            <a:t>Kernel: Mean shift clustering uses a kernel (usually a Gaussian kernel) which is a weighting function. A bandwidth parameter determines the size of the kernel. A smaller bandwidth will yield more clusters, while a larger bandwidth will yield fewer clusters.</a:t>
          </a:r>
        </a:p>
      </dgm:t>
    </dgm:pt>
    <dgm:pt modelId="{99C58D61-99AC-4ADA-BF58-6C350E078470}" type="parTrans" cxnId="{D40DB1BE-C727-4882-A596-27588CA34825}">
      <dgm:prSet/>
      <dgm:spPr/>
      <dgm:t>
        <a:bodyPr/>
        <a:lstStyle/>
        <a:p>
          <a:endParaRPr lang="en-US"/>
        </a:p>
      </dgm:t>
    </dgm:pt>
    <dgm:pt modelId="{35ADCABE-E0EF-4532-AB6F-46DC4B058B4A}" type="sibTrans" cxnId="{D40DB1BE-C727-4882-A596-27588CA34825}">
      <dgm:prSet/>
      <dgm:spPr/>
      <dgm:t>
        <a:bodyPr/>
        <a:lstStyle/>
        <a:p>
          <a:endParaRPr lang="en-US"/>
        </a:p>
      </dgm:t>
    </dgm:pt>
    <dgm:pt modelId="{44732B61-6106-4960-8D1A-70F97A4BCAD7}">
      <dgm:prSet/>
      <dgm:spPr/>
      <dgm:t>
        <a:bodyPr/>
        <a:lstStyle/>
        <a:p>
          <a:r>
            <a:rPr lang="en-US"/>
            <a:t>Shifting the Mean: For each data point:</a:t>
          </a:r>
        </a:p>
      </dgm:t>
    </dgm:pt>
    <dgm:pt modelId="{CB31EBA8-44AB-4E6D-A64C-DB727004753A}" type="parTrans" cxnId="{CDD3B04B-ADF0-4130-924F-0E5F603BEFD5}">
      <dgm:prSet/>
      <dgm:spPr/>
      <dgm:t>
        <a:bodyPr/>
        <a:lstStyle/>
        <a:p>
          <a:endParaRPr lang="en-US"/>
        </a:p>
      </dgm:t>
    </dgm:pt>
    <dgm:pt modelId="{E100A239-2779-401C-BD01-29F73DC0C373}" type="sibTrans" cxnId="{CDD3B04B-ADF0-4130-924F-0E5F603BEFD5}">
      <dgm:prSet/>
      <dgm:spPr/>
      <dgm:t>
        <a:bodyPr/>
        <a:lstStyle/>
        <a:p>
          <a:endParaRPr lang="en-US"/>
        </a:p>
      </dgm:t>
    </dgm:pt>
    <dgm:pt modelId="{677E3163-C4E9-407C-967D-6FD993D075C0}">
      <dgm:prSet/>
      <dgm:spPr/>
      <dgm:t>
        <a:bodyPr/>
        <a:lstStyle/>
        <a:p>
          <a:r>
            <a:rPr lang="en-US"/>
            <a:t>Consider a window around this data point.</a:t>
          </a:r>
        </a:p>
      </dgm:t>
    </dgm:pt>
    <dgm:pt modelId="{4951CD80-1577-470B-A713-67D854F88F99}" type="parTrans" cxnId="{4C5B1744-F3CB-4BAB-98F4-46BA7EBD43B6}">
      <dgm:prSet/>
      <dgm:spPr/>
      <dgm:t>
        <a:bodyPr/>
        <a:lstStyle/>
        <a:p>
          <a:endParaRPr lang="en-US"/>
        </a:p>
      </dgm:t>
    </dgm:pt>
    <dgm:pt modelId="{97ECACFE-E43B-4394-B214-E1BA45B311EA}" type="sibTrans" cxnId="{4C5B1744-F3CB-4BAB-98F4-46BA7EBD43B6}">
      <dgm:prSet/>
      <dgm:spPr/>
      <dgm:t>
        <a:bodyPr/>
        <a:lstStyle/>
        <a:p>
          <a:endParaRPr lang="en-US"/>
        </a:p>
      </dgm:t>
    </dgm:pt>
    <dgm:pt modelId="{928568E2-521A-4AB2-82BE-B9E072EF72A2}">
      <dgm:prSet/>
      <dgm:spPr/>
      <dgm:t>
        <a:bodyPr/>
        <a:lstStyle/>
        <a:p>
          <a:r>
            <a:rPr lang="en-US"/>
            <a:t>Compute the mean of the data within this window.</a:t>
          </a:r>
        </a:p>
      </dgm:t>
    </dgm:pt>
    <dgm:pt modelId="{A29139EA-9BFA-4577-936C-F904E8A25356}" type="parTrans" cxnId="{30EC1E46-5ED8-436D-8588-00D30E58D7EE}">
      <dgm:prSet/>
      <dgm:spPr/>
      <dgm:t>
        <a:bodyPr/>
        <a:lstStyle/>
        <a:p>
          <a:endParaRPr lang="en-US"/>
        </a:p>
      </dgm:t>
    </dgm:pt>
    <dgm:pt modelId="{23FB1590-43E1-4C8E-BFC7-8EB056509802}" type="sibTrans" cxnId="{30EC1E46-5ED8-436D-8588-00D30E58D7EE}">
      <dgm:prSet/>
      <dgm:spPr/>
      <dgm:t>
        <a:bodyPr/>
        <a:lstStyle/>
        <a:p>
          <a:endParaRPr lang="en-US"/>
        </a:p>
      </dgm:t>
    </dgm:pt>
    <dgm:pt modelId="{80993EEE-FF32-47E0-84D6-BFBB3184C609}">
      <dgm:prSet/>
      <dgm:spPr/>
      <dgm:t>
        <a:bodyPr/>
        <a:lstStyle/>
        <a:p>
          <a:r>
            <a:rPr lang="en-US"/>
            <a:t>Shift the data point to the location of this mean.</a:t>
          </a:r>
        </a:p>
      </dgm:t>
    </dgm:pt>
    <dgm:pt modelId="{8F357753-F49A-4B31-9FB3-A8002378B08D}" type="parTrans" cxnId="{7CD0B506-CDE9-4C2C-B38D-6A2FE021AC0B}">
      <dgm:prSet/>
      <dgm:spPr/>
      <dgm:t>
        <a:bodyPr/>
        <a:lstStyle/>
        <a:p>
          <a:endParaRPr lang="en-US"/>
        </a:p>
      </dgm:t>
    </dgm:pt>
    <dgm:pt modelId="{00ACB8C8-C24F-4D18-BCDD-E5DB994E281A}" type="sibTrans" cxnId="{7CD0B506-CDE9-4C2C-B38D-6A2FE021AC0B}">
      <dgm:prSet/>
      <dgm:spPr/>
      <dgm:t>
        <a:bodyPr/>
        <a:lstStyle/>
        <a:p>
          <a:endParaRPr lang="en-US"/>
        </a:p>
      </dgm:t>
    </dgm:pt>
    <dgm:pt modelId="{A6D1F753-E228-47C1-8806-D2FE82EC419A}">
      <dgm:prSet/>
      <dgm:spPr/>
      <dgm:t>
        <a:bodyPr/>
        <a:lstStyle/>
        <a:p>
          <a:r>
            <a:rPr lang="en-US"/>
            <a:t>Repeat until convergence.</a:t>
          </a:r>
        </a:p>
      </dgm:t>
    </dgm:pt>
    <dgm:pt modelId="{CB3481A3-2DD9-4666-B93B-3DD64861C6AD}" type="parTrans" cxnId="{F9D73DB8-7B22-4899-ABD7-F7233F40F6BE}">
      <dgm:prSet/>
      <dgm:spPr/>
      <dgm:t>
        <a:bodyPr/>
        <a:lstStyle/>
        <a:p>
          <a:endParaRPr lang="en-US"/>
        </a:p>
      </dgm:t>
    </dgm:pt>
    <dgm:pt modelId="{82A73742-E323-4203-9168-B758C823F024}" type="sibTrans" cxnId="{F9D73DB8-7B22-4899-ABD7-F7233F40F6BE}">
      <dgm:prSet/>
      <dgm:spPr/>
      <dgm:t>
        <a:bodyPr/>
        <a:lstStyle/>
        <a:p>
          <a:endParaRPr lang="en-US"/>
        </a:p>
      </dgm:t>
    </dgm:pt>
    <dgm:pt modelId="{95AD4FFA-CB89-4B8C-9AB7-048DF1E0CCE4}">
      <dgm:prSet/>
      <dgm:spPr/>
      <dgm:t>
        <a:bodyPr/>
        <a:lstStyle/>
        <a:p>
          <a:r>
            <a:rPr lang="en-US"/>
            <a:t>Convergence: The algorithm terminates when the shift (movement) of all data points is below a certain threshold. Typically, points that converge close to one another are considered to be in the same cluster.</a:t>
          </a:r>
        </a:p>
      </dgm:t>
    </dgm:pt>
    <dgm:pt modelId="{B3A48D79-451E-4EF3-9A25-5D96DCF14CDB}" type="parTrans" cxnId="{0924ED57-3A5E-474E-8D19-AC8E105F13F2}">
      <dgm:prSet/>
      <dgm:spPr/>
      <dgm:t>
        <a:bodyPr/>
        <a:lstStyle/>
        <a:p>
          <a:endParaRPr lang="en-US"/>
        </a:p>
      </dgm:t>
    </dgm:pt>
    <dgm:pt modelId="{6CC136EE-A294-47B0-BA06-F95F22ED4A3D}" type="sibTrans" cxnId="{0924ED57-3A5E-474E-8D19-AC8E105F13F2}">
      <dgm:prSet/>
      <dgm:spPr/>
      <dgm:t>
        <a:bodyPr/>
        <a:lstStyle/>
        <a:p>
          <a:endParaRPr lang="en-US"/>
        </a:p>
      </dgm:t>
    </dgm:pt>
    <dgm:pt modelId="{4BECA0BB-29DF-4E37-9E4B-BD07C6F60C59}">
      <dgm:prSet/>
      <dgm:spPr/>
      <dgm:t>
        <a:bodyPr/>
        <a:lstStyle/>
        <a:p>
          <a:r>
            <a:rPr lang="en-US"/>
            <a:t>Merging: As a final step, clusters whose modes (centers) are very close to one another may be merged to form a single cluster.</a:t>
          </a:r>
        </a:p>
      </dgm:t>
    </dgm:pt>
    <dgm:pt modelId="{A474B810-7BF3-46C3-BFA2-A9FF724D3AB4}" type="parTrans" cxnId="{161746E1-8EE6-4D30-9A7A-15ADFD4D7543}">
      <dgm:prSet/>
      <dgm:spPr/>
      <dgm:t>
        <a:bodyPr/>
        <a:lstStyle/>
        <a:p>
          <a:endParaRPr lang="en-US"/>
        </a:p>
      </dgm:t>
    </dgm:pt>
    <dgm:pt modelId="{8099F70B-3319-4630-9634-7D4AC8912D5E}" type="sibTrans" cxnId="{161746E1-8EE6-4D30-9A7A-15ADFD4D7543}">
      <dgm:prSet/>
      <dgm:spPr/>
      <dgm:t>
        <a:bodyPr/>
        <a:lstStyle/>
        <a:p>
          <a:endParaRPr lang="en-US"/>
        </a:p>
      </dgm:t>
    </dgm:pt>
    <dgm:pt modelId="{E8BC8EC1-1496-4C99-B5B2-078EB526E2BD}" type="pres">
      <dgm:prSet presAssocID="{DCD814BA-43CD-43C3-8B68-E2E1E75DF1DF}" presName="root" presStyleCnt="0">
        <dgm:presLayoutVars>
          <dgm:dir/>
          <dgm:resizeHandles val="exact"/>
        </dgm:presLayoutVars>
      </dgm:prSet>
      <dgm:spPr/>
    </dgm:pt>
    <dgm:pt modelId="{39E7A131-6CC4-4C84-B38B-0122C504A6A5}" type="pres">
      <dgm:prSet presAssocID="{DF01AEFC-74AF-4ED2-A376-F87D3A3A40FA}" presName="compNode" presStyleCnt="0"/>
      <dgm:spPr/>
    </dgm:pt>
    <dgm:pt modelId="{9E691F5E-3A84-4555-806C-E448402D3668}" type="pres">
      <dgm:prSet presAssocID="{DF01AEFC-74AF-4ED2-A376-F87D3A3A40FA}" presName="bgRect" presStyleLbl="bgShp" presStyleIdx="0" presStyleCnt="5"/>
      <dgm:spPr/>
    </dgm:pt>
    <dgm:pt modelId="{DF7330F4-A0B1-42BD-A070-5C86557BE8F8}" type="pres">
      <dgm:prSet presAssocID="{DF01AEFC-74AF-4ED2-A376-F87D3A3A40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5CD6CF7C-DDF7-497F-9163-2780A24182C5}" type="pres">
      <dgm:prSet presAssocID="{DF01AEFC-74AF-4ED2-A376-F87D3A3A40FA}" presName="spaceRect" presStyleCnt="0"/>
      <dgm:spPr/>
    </dgm:pt>
    <dgm:pt modelId="{8979437F-437D-434A-B9CB-9C3B206DFD5A}" type="pres">
      <dgm:prSet presAssocID="{DF01AEFC-74AF-4ED2-A376-F87D3A3A40FA}" presName="parTx" presStyleLbl="revTx" presStyleIdx="0" presStyleCnt="6">
        <dgm:presLayoutVars>
          <dgm:chMax val="0"/>
          <dgm:chPref val="0"/>
        </dgm:presLayoutVars>
      </dgm:prSet>
      <dgm:spPr/>
    </dgm:pt>
    <dgm:pt modelId="{92178DE6-6267-4247-8851-DD05BB0C34A1}" type="pres">
      <dgm:prSet presAssocID="{5F7D0A68-1530-44F3-9300-AC4892EDB3A7}" presName="sibTrans" presStyleCnt="0"/>
      <dgm:spPr/>
    </dgm:pt>
    <dgm:pt modelId="{02207DFD-6716-499A-A752-ECA6EA4FF9CE}" type="pres">
      <dgm:prSet presAssocID="{38741CC7-286F-48FE-8112-9414DFA047CE}" presName="compNode" presStyleCnt="0"/>
      <dgm:spPr/>
    </dgm:pt>
    <dgm:pt modelId="{5ECC96BA-F191-4D30-B841-0DDD5735C34E}" type="pres">
      <dgm:prSet presAssocID="{38741CC7-286F-48FE-8112-9414DFA047CE}" presName="bgRect" presStyleLbl="bgShp" presStyleIdx="1" presStyleCnt="5"/>
      <dgm:spPr/>
    </dgm:pt>
    <dgm:pt modelId="{39F9A1AD-C73A-4A9A-B16C-42868AB9B530}" type="pres">
      <dgm:prSet presAssocID="{38741CC7-286F-48FE-8112-9414DFA047C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8F3F02F-104F-46E7-AE1D-9948F1242741}" type="pres">
      <dgm:prSet presAssocID="{38741CC7-286F-48FE-8112-9414DFA047CE}" presName="spaceRect" presStyleCnt="0"/>
      <dgm:spPr/>
    </dgm:pt>
    <dgm:pt modelId="{5285FAE9-2B8E-431C-B75E-C7FA94941A0E}" type="pres">
      <dgm:prSet presAssocID="{38741CC7-286F-48FE-8112-9414DFA047CE}" presName="parTx" presStyleLbl="revTx" presStyleIdx="1" presStyleCnt="6">
        <dgm:presLayoutVars>
          <dgm:chMax val="0"/>
          <dgm:chPref val="0"/>
        </dgm:presLayoutVars>
      </dgm:prSet>
      <dgm:spPr/>
    </dgm:pt>
    <dgm:pt modelId="{1E419679-7F13-4623-996D-CB402CFA391F}" type="pres">
      <dgm:prSet presAssocID="{35ADCABE-E0EF-4532-AB6F-46DC4B058B4A}" presName="sibTrans" presStyleCnt="0"/>
      <dgm:spPr/>
    </dgm:pt>
    <dgm:pt modelId="{786218FE-AD1C-4446-A278-0F0ECE15BA68}" type="pres">
      <dgm:prSet presAssocID="{44732B61-6106-4960-8D1A-70F97A4BCAD7}" presName="compNode" presStyleCnt="0"/>
      <dgm:spPr/>
    </dgm:pt>
    <dgm:pt modelId="{684954A8-EB96-4FC0-8DA1-170328EC1852}" type="pres">
      <dgm:prSet presAssocID="{44732B61-6106-4960-8D1A-70F97A4BCAD7}" presName="bgRect" presStyleLbl="bgShp" presStyleIdx="2" presStyleCnt="5" custScaleY="153483"/>
      <dgm:spPr/>
    </dgm:pt>
    <dgm:pt modelId="{CE1ED379-49AE-43F9-8CA0-D1C6938121D8}" type="pres">
      <dgm:prSet presAssocID="{44732B61-6106-4960-8D1A-70F97A4BCA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DA2C9D2A-F97B-4DA5-B894-55962B0CB07C}" type="pres">
      <dgm:prSet presAssocID="{44732B61-6106-4960-8D1A-70F97A4BCAD7}" presName="spaceRect" presStyleCnt="0"/>
      <dgm:spPr/>
    </dgm:pt>
    <dgm:pt modelId="{D8B9DC67-B79F-4D3A-9CD7-A77453EFA58C}" type="pres">
      <dgm:prSet presAssocID="{44732B61-6106-4960-8D1A-70F97A4BCAD7}" presName="parTx" presStyleLbl="revTx" presStyleIdx="2" presStyleCnt="6">
        <dgm:presLayoutVars>
          <dgm:chMax val="0"/>
          <dgm:chPref val="0"/>
        </dgm:presLayoutVars>
      </dgm:prSet>
      <dgm:spPr/>
    </dgm:pt>
    <dgm:pt modelId="{E4674B24-11AF-40F4-AA05-4C15DE809101}" type="pres">
      <dgm:prSet presAssocID="{44732B61-6106-4960-8D1A-70F97A4BCAD7}" presName="desTx" presStyleLbl="revTx" presStyleIdx="3" presStyleCnt="6">
        <dgm:presLayoutVars/>
      </dgm:prSet>
      <dgm:spPr/>
    </dgm:pt>
    <dgm:pt modelId="{C108D7F1-002F-4D72-A409-D0F62F3BDB2A}" type="pres">
      <dgm:prSet presAssocID="{E100A239-2779-401C-BD01-29F73DC0C373}" presName="sibTrans" presStyleCnt="0"/>
      <dgm:spPr/>
    </dgm:pt>
    <dgm:pt modelId="{94BFF11E-90DF-479F-97B4-517163C2275D}" type="pres">
      <dgm:prSet presAssocID="{95AD4FFA-CB89-4B8C-9AB7-048DF1E0CCE4}" presName="compNode" presStyleCnt="0"/>
      <dgm:spPr/>
    </dgm:pt>
    <dgm:pt modelId="{F4DF44A8-0931-4F27-B3B2-57D86639F07C}" type="pres">
      <dgm:prSet presAssocID="{95AD4FFA-CB89-4B8C-9AB7-048DF1E0CCE4}" presName="bgRect" presStyleLbl="bgShp" presStyleIdx="3" presStyleCnt="5"/>
      <dgm:spPr/>
    </dgm:pt>
    <dgm:pt modelId="{D4BA9ADD-217A-4A00-8751-146B8D40DCDB}" type="pres">
      <dgm:prSet presAssocID="{95AD4FFA-CB89-4B8C-9AB7-048DF1E0CCE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66A79774-2F57-41E8-9B30-322343A3D8D3}" type="pres">
      <dgm:prSet presAssocID="{95AD4FFA-CB89-4B8C-9AB7-048DF1E0CCE4}" presName="spaceRect" presStyleCnt="0"/>
      <dgm:spPr/>
    </dgm:pt>
    <dgm:pt modelId="{C5A08B57-F014-4A45-9C67-B1CFABC86A07}" type="pres">
      <dgm:prSet presAssocID="{95AD4FFA-CB89-4B8C-9AB7-048DF1E0CCE4}" presName="parTx" presStyleLbl="revTx" presStyleIdx="4" presStyleCnt="6">
        <dgm:presLayoutVars>
          <dgm:chMax val="0"/>
          <dgm:chPref val="0"/>
        </dgm:presLayoutVars>
      </dgm:prSet>
      <dgm:spPr/>
    </dgm:pt>
    <dgm:pt modelId="{586033B2-9D1E-4A90-BDBC-A8D74B8DF970}" type="pres">
      <dgm:prSet presAssocID="{6CC136EE-A294-47B0-BA06-F95F22ED4A3D}" presName="sibTrans" presStyleCnt="0"/>
      <dgm:spPr/>
    </dgm:pt>
    <dgm:pt modelId="{8AE763CD-E8F0-4FB2-A55F-F81B4405916C}" type="pres">
      <dgm:prSet presAssocID="{4BECA0BB-29DF-4E37-9E4B-BD07C6F60C59}" presName="compNode" presStyleCnt="0"/>
      <dgm:spPr/>
    </dgm:pt>
    <dgm:pt modelId="{B465468B-2C44-4FA8-B0C8-1012388DAC48}" type="pres">
      <dgm:prSet presAssocID="{4BECA0BB-29DF-4E37-9E4B-BD07C6F60C59}" presName="bgRect" presStyleLbl="bgShp" presStyleIdx="4" presStyleCnt="5"/>
      <dgm:spPr/>
    </dgm:pt>
    <dgm:pt modelId="{3790B7EC-7D2E-4194-84D5-4B7B2520CB30}" type="pres">
      <dgm:prSet presAssocID="{4BECA0BB-29DF-4E37-9E4B-BD07C6F60C5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nching Diagram"/>
        </a:ext>
      </dgm:extLst>
    </dgm:pt>
    <dgm:pt modelId="{D8F67B10-0800-4394-AC30-AB4B192E7963}" type="pres">
      <dgm:prSet presAssocID="{4BECA0BB-29DF-4E37-9E4B-BD07C6F60C59}" presName="spaceRect" presStyleCnt="0"/>
      <dgm:spPr/>
    </dgm:pt>
    <dgm:pt modelId="{DAF8E91A-73A7-4055-838B-7F9ADC0AE367}" type="pres">
      <dgm:prSet presAssocID="{4BECA0BB-29DF-4E37-9E4B-BD07C6F60C59}" presName="parTx" presStyleLbl="revTx" presStyleIdx="5" presStyleCnt="6">
        <dgm:presLayoutVars>
          <dgm:chMax val="0"/>
          <dgm:chPref val="0"/>
        </dgm:presLayoutVars>
      </dgm:prSet>
      <dgm:spPr/>
    </dgm:pt>
  </dgm:ptLst>
  <dgm:cxnLst>
    <dgm:cxn modelId="{3ABA8C02-36A0-40D0-AF88-5B2DBF637F4D}" srcId="{DCD814BA-43CD-43C3-8B68-E2E1E75DF1DF}" destId="{DF01AEFC-74AF-4ED2-A376-F87D3A3A40FA}" srcOrd="0" destOrd="0" parTransId="{CBBC87E5-722B-440F-8E82-E996F3773074}" sibTransId="{5F7D0A68-1530-44F3-9300-AC4892EDB3A7}"/>
    <dgm:cxn modelId="{7CD0B506-CDE9-4C2C-B38D-6A2FE021AC0B}" srcId="{44732B61-6106-4960-8D1A-70F97A4BCAD7}" destId="{80993EEE-FF32-47E0-84D6-BFBB3184C609}" srcOrd="2" destOrd="0" parTransId="{8F357753-F49A-4B31-9FB3-A8002378B08D}" sibTransId="{00ACB8C8-C24F-4D18-BCDD-E5DB994E281A}"/>
    <dgm:cxn modelId="{962E4408-8E62-4308-93EF-B4B8E76DAC7F}" type="presOf" srcId="{DF01AEFC-74AF-4ED2-A376-F87D3A3A40FA}" destId="{8979437F-437D-434A-B9CB-9C3B206DFD5A}" srcOrd="0" destOrd="0" presId="urn:microsoft.com/office/officeart/2018/2/layout/IconVerticalSolidList"/>
    <dgm:cxn modelId="{B961AA39-75D4-4CF7-983A-F8EFB0BB4E17}" type="presOf" srcId="{4BECA0BB-29DF-4E37-9E4B-BD07C6F60C59}" destId="{DAF8E91A-73A7-4055-838B-7F9ADC0AE367}" srcOrd="0" destOrd="0" presId="urn:microsoft.com/office/officeart/2018/2/layout/IconVerticalSolidList"/>
    <dgm:cxn modelId="{58A7963A-E14D-432D-BE1C-210FFE779AAA}" type="presOf" srcId="{95AD4FFA-CB89-4B8C-9AB7-048DF1E0CCE4}" destId="{C5A08B57-F014-4A45-9C67-B1CFABC86A07}" srcOrd="0" destOrd="0" presId="urn:microsoft.com/office/officeart/2018/2/layout/IconVerticalSolidList"/>
    <dgm:cxn modelId="{4C5B1744-F3CB-4BAB-98F4-46BA7EBD43B6}" srcId="{44732B61-6106-4960-8D1A-70F97A4BCAD7}" destId="{677E3163-C4E9-407C-967D-6FD993D075C0}" srcOrd="0" destOrd="0" parTransId="{4951CD80-1577-470B-A713-67D854F88F99}" sibTransId="{97ECACFE-E43B-4394-B214-E1BA45B311EA}"/>
    <dgm:cxn modelId="{30EC1E46-5ED8-436D-8588-00D30E58D7EE}" srcId="{44732B61-6106-4960-8D1A-70F97A4BCAD7}" destId="{928568E2-521A-4AB2-82BE-B9E072EF72A2}" srcOrd="1" destOrd="0" parTransId="{A29139EA-9BFA-4577-936C-F904E8A25356}" sibTransId="{23FB1590-43E1-4C8E-BFC7-8EB056509802}"/>
    <dgm:cxn modelId="{CDD3B04B-ADF0-4130-924F-0E5F603BEFD5}" srcId="{DCD814BA-43CD-43C3-8B68-E2E1E75DF1DF}" destId="{44732B61-6106-4960-8D1A-70F97A4BCAD7}" srcOrd="2" destOrd="0" parTransId="{CB31EBA8-44AB-4E6D-A64C-DB727004753A}" sibTransId="{E100A239-2779-401C-BD01-29F73DC0C373}"/>
    <dgm:cxn modelId="{0924ED57-3A5E-474E-8D19-AC8E105F13F2}" srcId="{DCD814BA-43CD-43C3-8B68-E2E1E75DF1DF}" destId="{95AD4FFA-CB89-4B8C-9AB7-048DF1E0CCE4}" srcOrd="3" destOrd="0" parTransId="{B3A48D79-451E-4EF3-9A25-5D96DCF14CDB}" sibTransId="{6CC136EE-A294-47B0-BA06-F95F22ED4A3D}"/>
    <dgm:cxn modelId="{4E3F139A-D190-45B9-86AB-B0D846E0C89A}" type="presOf" srcId="{80993EEE-FF32-47E0-84D6-BFBB3184C609}" destId="{E4674B24-11AF-40F4-AA05-4C15DE809101}" srcOrd="0" destOrd="2" presId="urn:microsoft.com/office/officeart/2018/2/layout/IconVerticalSolidList"/>
    <dgm:cxn modelId="{4337C1AD-A29C-4B78-AB0D-5B4A119585E5}" type="presOf" srcId="{38741CC7-286F-48FE-8112-9414DFA047CE}" destId="{5285FAE9-2B8E-431C-B75E-C7FA94941A0E}" srcOrd="0" destOrd="0" presId="urn:microsoft.com/office/officeart/2018/2/layout/IconVerticalSolidList"/>
    <dgm:cxn modelId="{F9D73DB8-7B22-4899-ABD7-F7233F40F6BE}" srcId="{44732B61-6106-4960-8D1A-70F97A4BCAD7}" destId="{A6D1F753-E228-47C1-8806-D2FE82EC419A}" srcOrd="3" destOrd="0" parTransId="{CB3481A3-2DD9-4666-B93B-3DD64861C6AD}" sibTransId="{82A73742-E323-4203-9168-B758C823F024}"/>
    <dgm:cxn modelId="{D40DB1BE-C727-4882-A596-27588CA34825}" srcId="{DCD814BA-43CD-43C3-8B68-E2E1E75DF1DF}" destId="{38741CC7-286F-48FE-8112-9414DFA047CE}" srcOrd="1" destOrd="0" parTransId="{99C58D61-99AC-4ADA-BF58-6C350E078470}" sibTransId="{35ADCABE-E0EF-4532-AB6F-46DC4B058B4A}"/>
    <dgm:cxn modelId="{679DAFBF-D88B-42CF-AAC7-D864E1DF52E1}" type="presOf" srcId="{928568E2-521A-4AB2-82BE-B9E072EF72A2}" destId="{E4674B24-11AF-40F4-AA05-4C15DE809101}" srcOrd="0" destOrd="1" presId="urn:microsoft.com/office/officeart/2018/2/layout/IconVerticalSolidList"/>
    <dgm:cxn modelId="{C7DFC9CA-2DB2-4E3F-A7DF-A6581603130A}" type="presOf" srcId="{677E3163-C4E9-407C-967D-6FD993D075C0}" destId="{E4674B24-11AF-40F4-AA05-4C15DE809101}" srcOrd="0" destOrd="0" presId="urn:microsoft.com/office/officeart/2018/2/layout/IconVerticalSolidList"/>
    <dgm:cxn modelId="{AF26F0D1-CA58-443D-80BF-522A82F99AFB}" type="presOf" srcId="{A6D1F753-E228-47C1-8806-D2FE82EC419A}" destId="{E4674B24-11AF-40F4-AA05-4C15DE809101}" srcOrd="0" destOrd="3" presId="urn:microsoft.com/office/officeart/2018/2/layout/IconVerticalSolidList"/>
    <dgm:cxn modelId="{161746E1-8EE6-4D30-9A7A-15ADFD4D7543}" srcId="{DCD814BA-43CD-43C3-8B68-E2E1E75DF1DF}" destId="{4BECA0BB-29DF-4E37-9E4B-BD07C6F60C59}" srcOrd="4" destOrd="0" parTransId="{A474B810-7BF3-46C3-BFA2-A9FF724D3AB4}" sibTransId="{8099F70B-3319-4630-9634-7D4AC8912D5E}"/>
    <dgm:cxn modelId="{AD9DE0E2-DB1A-48AF-A67F-6782D82283F2}" type="presOf" srcId="{44732B61-6106-4960-8D1A-70F97A4BCAD7}" destId="{D8B9DC67-B79F-4D3A-9CD7-A77453EFA58C}" srcOrd="0" destOrd="0" presId="urn:microsoft.com/office/officeart/2018/2/layout/IconVerticalSolidList"/>
    <dgm:cxn modelId="{6D027BF9-E81E-4100-9036-96DB3F9127D4}" type="presOf" srcId="{DCD814BA-43CD-43C3-8B68-E2E1E75DF1DF}" destId="{E8BC8EC1-1496-4C99-B5B2-078EB526E2BD}" srcOrd="0" destOrd="0" presId="urn:microsoft.com/office/officeart/2018/2/layout/IconVerticalSolidList"/>
    <dgm:cxn modelId="{9AE964EF-4CCE-4E59-81E9-7950872C758B}" type="presParOf" srcId="{E8BC8EC1-1496-4C99-B5B2-078EB526E2BD}" destId="{39E7A131-6CC4-4C84-B38B-0122C504A6A5}" srcOrd="0" destOrd="0" presId="urn:microsoft.com/office/officeart/2018/2/layout/IconVerticalSolidList"/>
    <dgm:cxn modelId="{AFB6831E-7C30-4A31-9726-D5141DCFFF70}" type="presParOf" srcId="{39E7A131-6CC4-4C84-B38B-0122C504A6A5}" destId="{9E691F5E-3A84-4555-806C-E448402D3668}" srcOrd="0" destOrd="0" presId="urn:microsoft.com/office/officeart/2018/2/layout/IconVerticalSolidList"/>
    <dgm:cxn modelId="{040F7E42-AE16-470B-9622-2746E7E66383}" type="presParOf" srcId="{39E7A131-6CC4-4C84-B38B-0122C504A6A5}" destId="{DF7330F4-A0B1-42BD-A070-5C86557BE8F8}" srcOrd="1" destOrd="0" presId="urn:microsoft.com/office/officeart/2018/2/layout/IconVerticalSolidList"/>
    <dgm:cxn modelId="{B5BF58A2-6497-4534-9BF8-A7ABBA8DA251}" type="presParOf" srcId="{39E7A131-6CC4-4C84-B38B-0122C504A6A5}" destId="{5CD6CF7C-DDF7-497F-9163-2780A24182C5}" srcOrd="2" destOrd="0" presId="urn:microsoft.com/office/officeart/2018/2/layout/IconVerticalSolidList"/>
    <dgm:cxn modelId="{CA2CFEF9-6F1F-451B-A4C5-066B41697BA3}" type="presParOf" srcId="{39E7A131-6CC4-4C84-B38B-0122C504A6A5}" destId="{8979437F-437D-434A-B9CB-9C3B206DFD5A}" srcOrd="3" destOrd="0" presId="urn:microsoft.com/office/officeart/2018/2/layout/IconVerticalSolidList"/>
    <dgm:cxn modelId="{C98C05AE-6C1E-4CB2-BED9-563B0917F1BA}" type="presParOf" srcId="{E8BC8EC1-1496-4C99-B5B2-078EB526E2BD}" destId="{92178DE6-6267-4247-8851-DD05BB0C34A1}" srcOrd="1" destOrd="0" presId="urn:microsoft.com/office/officeart/2018/2/layout/IconVerticalSolidList"/>
    <dgm:cxn modelId="{FB3EC21E-D0A6-4342-A03C-F7B9E247A0A4}" type="presParOf" srcId="{E8BC8EC1-1496-4C99-B5B2-078EB526E2BD}" destId="{02207DFD-6716-499A-A752-ECA6EA4FF9CE}" srcOrd="2" destOrd="0" presId="urn:microsoft.com/office/officeart/2018/2/layout/IconVerticalSolidList"/>
    <dgm:cxn modelId="{FF26D11E-2694-4471-9B09-549B517ACD17}" type="presParOf" srcId="{02207DFD-6716-499A-A752-ECA6EA4FF9CE}" destId="{5ECC96BA-F191-4D30-B841-0DDD5735C34E}" srcOrd="0" destOrd="0" presId="urn:microsoft.com/office/officeart/2018/2/layout/IconVerticalSolidList"/>
    <dgm:cxn modelId="{67412400-FB63-4CAE-A532-487FEA994C26}" type="presParOf" srcId="{02207DFD-6716-499A-A752-ECA6EA4FF9CE}" destId="{39F9A1AD-C73A-4A9A-B16C-42868AB9B530}" srcOrd="1" destOrd="0" presId="urn:microsoft.com/office/officeart/2018/2/layout/IconVerticalSolidList"/>
    <dgm:cxn modelId="{D2A98C50-6F69-473F-B969-28B5AE05DE48}" type="presParOf" srcId="{02207DFD-6716-499A-A752-ECA6EA4FF9CE}" destId="{98F3F02F-104F-46E7-AE1D-9948F1242741}" srcOrd="2" destOrd="0" presId="urn:microsoft.com/office/officeart/2018/2/layout/IconVerticalSolidList"/>
    <dgm:cxn modelId="{7CC8EB27-1C8F-4B1D-8D13-9EB0D233625D}" type="presParOf" srcId="{02207DFD-6716-499A-A752-ECA6EA4FF9CE}" destId="{5285FAE9-2B8E-431C-B75E-C7FA94941A0E}" srcOrd="3" destOrd="0" presId="urn:microsoft.com/office/officeart/2018/2/layout/IconVerticalSolidList"/>
    <dgm:cxn modelId="{FCEDF8F7-3371-4E8C-87E3-7A40B199AAC2}" type="presParOf" srcId="{E8BC8EC1-1496-4C99-B5B2-078EB526E2BD}" destId="{1E419679-7F13-4623-996D-CB402CFA391F}" srcOrd="3" destOrd="0" presId="urn:microsoft.com/office/officeart/2018/2/layout/IconVerticalSolidList"/>
    <dgm:cxn modelId="{04294CAA-9E0B-4922-94EA-4E7DAFA04B58}" type="presParOf" srcId="{E8BC8EC1-1496-4C99-B5B2-078EB526E2BD}" destId="{786218FE-AD1C-4446-A278-0F0ECE15BA68}" srcOrd="4" destOrd="0" presId="urn:microsoft.com/office/officeart/2018/2/layout/IconVerticalSolidList"/>
    <dgm:cxn modelId="{8713C04F-1BE7-4A64-B66F-BE075BBDCB6E}" type="presParOf" srcId="{786218FE-AD1C-4446-A278-0F0ECE15BA68}" destId="{684954A8-EB96-4FC0-8DA1-170328EC1852}" srcOrd="0" destOrd="0" presId="urn:microsoft.com/office/officeart/2018/2/layout/IconVerticalSolidList"/>
    <dgm:cxn modelId="{CF99CF04-51AB-467B-8791-0A14B9E54D4E}" type="presParOf" srcId="{786218FE-AD1C-4446-A278-0F0ECE15BA68}" destId="{CE1ED379-49AE-43F9-8CA0-D1C6938121D8}" srcOrd="1" destOrd="0" presId="urn:microsoft.com/office/officeart/2018/2/layout/IconVerticalSolidList"/>
    <dgm:cxn modelId="{CCDA552D-6BB3-4E65-8FD7-993EB6AD3B91}" type="presParOf" srcId="{786218FE-AD1C-4446-A278-0F0ECE15BA68}" destId="{DA2C9D2A-F97B-4DA5-B894-55962B0CB07C}" srcOrd="2" destOrd="0" presId="urn:microsoft.com/office/officeart/2018/2/layout/IconVerticalSolidList"/>
    <dgm:cxn modelId="{04DDED74-0044-4E06-8D38-A1BFC1FE21B5}" type="presParOf" srcId="{786218FE-AD1C-4446-A278-0F0ECE15BA68}" destId="{D8B9DC67-B79F-4D3A-9CD7-A77453EFA58C}" srcOrd="3" destOrd="0" presId="urn:microsoft.com/office/officeart/2018/2/layout/IconVerticalSolidList"/>
    <dgm:cxn modelId="{DF826A22-76D6-48E1-A001-DFF0B1B90406}" type="presParOf" srcId="{786218FE-AD1C-4446-A278-0F0ECE15BA68}" destId="{E4674B24-11AF-40F4-AA05-4C15DE809101}" srcOrd="4" destOrd="0" presId="urn:microsoft.com/office/officeart/2018/2/layout/IconVerticalSolidList"/>
    <dgm:cxn modelId="{4E959233-0C4C-40C1-96A7-DA3A9CD4781D}" type="presParOf" srcId="{E8BC8EC1-1496-4C99-B5B2-078EB526E2BD}" destId="{C108D7F1-002F-4D72-A409-D0F62F3BDB2A}" srcOrd="5" destOrd="0" presId="urn:microsoft.com/office/officeart/2018/2/layout/IconVerticalSolidList"/>
    <dgm:cxn modelId="{1934EFBE-87F9-446E-8FAB-15B64711D2CF}" type="presParOf" srcId="{E8BC8EC1-1496-4C99-B5B2-078EB526E2BD}" destId="{94BFF11E-90DF-479F-97B4-517163C2275D}" srcOrd="6" destOrd="0" presId="urn:microsoft.com/office/officeart/2018/2/layout/IconVerticalSolidList"/>
    <dgm:cxn modelId="{7412BA9F-FD0B-45A6-98FB-A7FB4633B410}" type="presParOf" srcId="{94BFF11E-90DF-479F-97B4-517163C2275D}" destId="{F4DF44A8-0931-4F27-B3B2-57D86639F07C}" srcOrd="0" destOrd="0" presId="urn:microsoft.com/office/officeart/2018/2/layout/IconVerticalSolidList"/>
    <dgm:cxn modelId="{F489B635-4443-4418-990A-BD79F73FC572}" type="presParOf" srcId="{94BFF11E-90DF-479F-97B4-517163C2275D}" destId="{D4BA9ADD-217A-4A00-8751-146B8D40DCDB}" srcOrd="1" destOrd="0" presId="urn:microsoft.com/office/officeart/2018/2/layout/IconVerticalSolidList"/>
    <dgm:cxn modelId="{5BFA4A4B-7C40-4D98-A23B-057B3DA70800}" type="presParOf" srcId="{94BFF11E-90DF-479F-97B4-517163C2275D}" destId="{66A79774-2F57-41E8-9B30-322343A3D8D3}" srcOrd="2" destOrd="0" presId="urn:microsoft.com/office/officeart/2018/2/layout/IconVerticalSolidList"/>
    <dgm:cxn modelId="{D5F08461-0588-4937-9F5E-1FF5FE245B2E}" type="presParOf" srcId="{94BFF11E-90DF-479F-97B4-517163C2275D}" destId="{C5A08B57-F014-4A45-9C67-B1CFABC86A07}" srcOrd="3" destOrd="0" presId="urn:microsoft.com/office/officeart/2018/2/layout/IconVerticalSolidList"/>
    <dgm:cxn modelId="{8278DDAE-C725-4729-8D65-C5A8FA3902BE}" type="presParOf" srcId="{E8BC8EC1-1496-4C99-B5B2-078EB526E2BD}" destId="{586033B2-9D1E-4A90-BDBC-A8D74B8DF970}" srcOrd="7" destOrd="0" presId="urn:microsoft.com/office/officeart/2018/2/layout/IconVerticalSolidList"/>
    <dgm:cxn modelId="{599DDCA7-BB48-4489-8E39-3A8F8A023487}" type="presParOf" srcId="{E8BC8EC1-1496-4C99-B5B2-078EB526E2BD}" destId="{8AE763CD-E8F0-4FB2-A55F-F81B4405916C}" srcOrd="8" destOrd="0" presId="urn:microsoft.com/office/officeart/2018/2/layout/IconVerticalSolidList"/>
    <dgm:cxn modelId="{95404E79-E792-478B-8725-F3A2FC79012A}" type="presParOf" srcId="{8AE763CD-E8F0-4FB2-A55F-F81B4405916C}" destId="{B465468B-2C44-4FA8-B0C8-1012388DAC48}" srcOrd="0" destOrd="0" presId="urn:microsoft.com/office/officeart/2018/2/layout/IconVerticalSolidList"/>
    <dgm:cxn modelId="{2CA40C84-B2B5-4D0E-A6BC-11B6299CFD66}" type="presParOf" srcId="{8AE763CD-E8F0-4FB2-A55F-F81B4405916C}" destId="{3790B7EC-7D2E-4194-84D5-4B7B2520CB30}" srcOrd="1" destOrd="0" presId="urn:microsoft.com/office/officeart/2018/2/layout/IconVerticalSolidList"/>
    <dgm:cxn modelId="{58374FD4-9B4D-4C7E-B5D1-D4C07430351C}" type="presParOf" srcId="{8AE763CD-E8F0-4FB2-A55F-F81B4405916C}" destId="{D8F67B10-0800-4394-AC30-AB4B192E7963}" srcOrd="2" destOrd="0" presId="urn:microsoft.com/office/officeart/2018/2/layout/IconVerticalSolidList"/>
    <dgm:cxn modelId="{AF2A0C7B-9148-485E-8D49-C472D9E96BB7}" type="presParOf" srcId="{8AE763CD-E8F0-4FB2-A55F-F81B4405916C}" destId="{DAF8E91A-73A7-4055-838B-7F9ADC0AE36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125C84-E5B2-45B7-A9F2-200BD58EB9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8895E51-216D-4CB7-BCC3-74467E9691EB}">
      <dgm:prSet/>
      <dgm:spPr/>
      <dgm:t>
        <a:bodyPr/>
        <a:lstStyle/>
        <a:p>
          <a:r>
            <a:rPr lang="en-US" dirty="0"/>
            <a:t>Predicting Tourist Arrivals: By using predictors such as historical data, economic indicators, marketing budgets, and even weather patterns, MLR can help in forecasting the number of tourists expected in a particular region or attraction.</a:t>
          </a:r>
        </a:p>
      </dgm:t>
    </dgm:pt>
    <dgm:pt modelId="{3E82695F-E9C0-4918-8804-A2DDDF4B6FEC}" type="parTrans" cxnId="{07F0CE14-74B9-4C2F-AE4F-43C128603144}">
      <dgm:prSet/>
      <dgm:spPr/>
      <dgm:t>
        <a:bodyPr/>
        <a:lstStyle/>
        <a:p>
          <a:endParaRPr lang="en-US"/>
        </a:p>
      </dgm:t>
    </dgm:pt>
    <dgm:pt modelId="{D2ADC34D-9DE8-445A-930E-DBD4CF17AEAE}" type="sibTrans" cxnId="{07F0CE14-74B9-4C2F-AE4F-43C128603144}">
      <dgm:prSet/>
      <dgm:spPr/>
      <dgm:t>
        <a:bodyPr/>
        <a:lstStyle/>
        <a:p>
          <a:endParaRPr lang="en-US"/>
        </a:p>
      </dgm:t>
    </dgm:pt>
    <dgm:pt modelId="{E1B7C311-E6DD-455F-A389-EE863E4F442F}">
      <dgm:prSet/>
      <dgm:spPr/>
      <dgm:t>
        <a:bodyPr/>
        <a:lstStyle/>
        <a:p>
          <a:r>
            <a:rPr lang="en-US" dirty="0"/>
            <a:t>Tourist Spending Analysis: MLR can be used to model how various factors like tourist demographics, duration of stay, purpose of travel, and attraction ratings influence the amount a tourist is likely to spend.</a:t>
          </a:r>
        </a:p>
      </dgm:t>
    </dgm:pt>
    <dgm:pt modelId="{B0A05A3D-6824-4A24-BDA5-2AD278292E98}" type="parTrans" cxnId="{87A35251-D433-46A6-9DD3-97FA3C129E89}">
      <dgm:prSet/>
      <dgm:spPr/>
      <dgm:t>
        <a:bodyPr/>
        <a:lstStyle/>
        <a:p>
          <a:endParaRPr lang="en-US"/>
        </a:p>
      </dgm:t>
    </dgm:pt>
    <dgm:pt modelId="{7EB16F55-F300-4E32-9E5E-6A3D4B13B850}" type="sibTrans" cxnId="{87A35251-D433-46A6-9DD3-97FA3C129E89}">
      <dgm:prSet/>
      <dgm:spPr/>
      <dgm:t>
        <a:bodyPr/>
        <a:lstStyle/>
        <a:p>
          <a:endParaRPr lang="en-US"/>
        </a:p>
      </dgm:t>
    </dgm:pt>
    <dgm:pt modelId="{99799602-08B1-4C10-8F46-6BF062B34DB2}">
      <dgm:prSet/>
      <dgm:spPr/>
      <dgm:t>
        <a:bodyPr/>
        <a:lstStyle/>
        <a:p>
          <a:r>
            <a:rPr lang="en-US"/>
            <a:t>Optimizing Marketing Campaigns: By modeling the effectiveness of various marketing channels (social media, TV, print, etc.) on tourist arrivals or spending, tourism boards and companies can better allocate their budgets.</a:t>
          </a:r>
        </a:p>
      </dgm:t>
    </dgm:pt>
    <dgm:pt modelId="{8C35A859-2508-47B5-A655-B291C86CEC74}" type="parTrans" cxnId="{E4BB93B2-AB5F-446D-9427-85E0BACD8BE0}">
      <dgm:prSet/>
      <dgm:spPr/>
      <dgm:t>
        <a:bodyPr/>
        <a:lstStyle/>
        <a:p>
          <a:endParaRPr lang="en-US"/>
        </a:p>
      </dgm:t>
    </dgm:pt>
    <dgm:pt modelId="{D6A93545-174F-41AA-98E1-074826940D8B}" type="sibTrans" cxnId="{E4BB93B2-AB5F-446D-9427-85E0BACD8BE0}">
      <dgm:prSet/>
      <dgm:spPr/>
      <dgm:t>
        <a:bodyPr/>
        <a:lstStyle/>
        <a:p>
          <a:endParaRPr lang="en-US"/>
        </a:p>
      </dgm:t>
    </dgm:pt>
    <dgm:pt modelId="{DD34C2EB-7933-4292-AC6A-3B56C0C6C531}">
      <dgm:prSet/>
      <dgm:spPr/>
      <dgm:t>
        <a:bodyPr/>
        <a:lstStyle/>
        <a:p>
          <a:r>
            <a:rPr lang="en-US"/>
            <a:t>Evaluating Impact of Events: By analyzing data before and after major events (like festivals, sports events, etc.), MLR can help determine the economic impact of these events on tourism.</a:t>
          </a:r>
        </a:p>
      </dgm:t>
    </dgm:pt>
    <dgm:pt modelId="{2DB1521F-45FF-41D5-90B4-CF6B9CC46783}" type="parTrans" cxnId="{A3FCAF7D-9D7A-48E6-BB1B-5047493114C9}">
      <dgm:prSet/>
      <dgm:spPr/>
      <dgm:t>
        <a:bodyPr/>
        <a:lstStyle/>
        <a:p>
          <a:endParaRPr lang="en-US"/>
        </a:p>
      </dgm:t>
    </dgm:pt>
    <dgm:pt modelId="{79A687A8-1258-472A-A36F-3C70425C140A}" type="sibTrans" cxnId="{A3FCAF7D-9D7A-48E6-BB1B-5047493114C9}">
      <dgm:prSet/>
      <dgm:spPr/>
      <dgm:t>
        <a:bodyPr/>
        <a:lstStyle/>
        <a:p>
          <a:endParaRPr lang="en-US"/>
        </a:p>
      </dgm:t>
    </dgm:pt>
    <dgm:pt modelId="{2836BA90-34CD-4122-A653-ECBB9B2A6F0A}">
      <dgm:prSet/>
      <dgm:spPr/>
      <dgm:t>
        <a:bodyPr/>
        <a:lstStyle/>
        <a:p>
          <a:r>
            <a:rPr lang="en-US"/>
            <a:t>Resource Allocation: For cities or regions expecting an influx of tourists, MLR can help in predicting which amenities or services (like public transport, sanitation, security) might face more demand, based on factors such as the type of tourists arriving, their historical behavior, and scheduled events.</a:t>
          </a:r>
        </a:p>
      </dgm:t>
    </dgm:pt>
    <dgm:pt modelId="{B8C6DBCF-4A31-40FA-8D2C-9E622C256C1A}" type="parTrans" cxnId="{CC581DFF-B392-42B4-A28F-4ABCA2C54CCA}">
      <dgm:prSet/>
      <dgm:spPr/>
      <dgm:t>
        <a:bodyPr/>
        <a:lstStyle/>
        <a:p>
          <a:endParaRPr lang="en-US"/>
        </a:p>
      </dgm:t>
    </dgm:pt>
    <dgm:pt modelId="{4DC2934E-59A8-408C-B932-5A8F64BED5CE}" type="sibTrans" cxnId="{CC581DFF-B392-42B4-A28F-4ABCA2C54CCA}">
      <dgm:prSet/>
      <dgm:spPr/>
      <dgm:t>
        <a:bodyPr/>
        <a:lstStyle/>
        <a:p>
          <a:endParaRPr lang="en-US"/>
        </a:p>
      </dgm:t>
    </dgm:pt>
    <dgm:pt modelId="{2E08B01F-5DE4-40B2-8505-F5F917B05F5E}">
      <dgm:prSet/>
      <dgm:spPr/>
      <dgm:t>
        <a:bodyPr/>
        <a:lstStyle/>
        <a:p>
          <a:r>
            <a:rPr lang="en-US" dirty="0"/>
            <a:t>Tourist Satisfaction Analysis: Using feedback and reviews, MLR can help understand the factors most contributing to tourist satisfaction, which can then guide service improvements.</a:t>
          </a:r>
        </a:p>
      </dgm:t>
    </dgm:pt>
    <dgm:pt modelId="{108032C9-2860-47E5-801F-9C85BE820288}" type="parTrans" cxnId="{F92F1D8A-5439-47FE-95BF-929B3C4E4182}">
      <dgm:prSet/>
      <dgm:spPr/>
      <dgm:t>
        <a:bodyPr/>
        <a:lstStyle/>
        <a:p>
          <a:endParaRPr lang="en-US"/>
        </a:p>
      </dgm:t>
    </dgm:pt>
    <dgm:pt modelId="{93EB592F-AA51-43ED-BA6B-85A0CE46121A}" type="sibTrans" cxnId="{F92F1D8A-5439-47FE-95BF-929B3C4E4182}">
      <dgm:prSet/>
      <dgm:spPr/>
      <dgm:t>
        <a:bodyPr/>
        <a:lstStyle/>
        <a:p>
          <a:endParaRPr lang="en-US"/>
        </a:p>
      </dgm:t>
    </dgm:pt>
    <dgm:pt modelId="{5FDB5249-732B-4446-AB56-9595F2B106F8}">
      <dgm:prSet/>
      <dgm:spPr/>
      <dgm:t>
        <a:bodyPr/>
        <a:lstStyle/>
        <a:p>
          <a:r>
            <a:rPr lang="en-US"/>
            <a:t>Environmental Impact Analysis: With sustainability becoming crucial in tourism, MLR can help model the impact of tourist numbers on local environments using variables such as waste production, water usage, and carbon emissions.</a:t>
          </a:r>
        </a:p>
      </dgm:t>
    </dgm:pt>
    <dgm:pt modelId="{184CC769-5E8B-43C9-9334-55CF58CE89F6}" type="parTrans" cxnId="{436C80E5-5952-4965-A661-24334D526950}">
      <dgm:prSet/>
      <dgm:spPr/>
      <dgm:t>
        <a:bodyPr/>
        <a:lstStyle/>
        <a:p>
          <a:endParaRPr lang="en-US"/>
        </a:p>
      </dgm:t>
    </dgm:pt>
    <dgm:pt modelId="{491C0E6D-67AB-489C-815A-A991725BAB83}" type="sibTrans" cxnId="{436C80E5-5952-4965-A661-24334D526950}">
      <dgm:prSet/>
      <dgm:spPr/>
      <dgm:t>
        <a:bodyPr/>
        <a:lstStyle/>
        <a:p>
          <a:endParaRPr lang="en-US"/>
        </a:p>
      </dgm:t>
    </dgm:pt>
    <dgm:pt modelId="{9B6C0D8E-4E85-4E95-A904-10335B669132}">
      <dgm:prSet/>
      <dgm:spPr/>
      <dgm:t>
        <a:bodyPr/>
        <a:lstStyle/>
        <a:p>
          <a:r>
            <a:rPr lang="en-US"/>
            <a:t>Personalized Offers and Packages: By modeling tourist preferences based on historical data, demographics, and feedback, MLR can be used to craft personalized tour packages or offers.</a:t>
          </a:r>
        </a:p>
      </dgm:t>
    </dgm:pt>
    <dgm:pt modelId="{2C72FF2B-382D-4EED-B1B0-22E708A43671}" type="parTrans" cxnId="{8BD5292A-5576-44F6-A46A-CB655468E47F}">
      <dgm:prSet/>
      <dgm:spPr/>
      <dgm:t>
        <a:bodyPr/>
        <a:lstStyle/>
        <a:p>
          <a:endParaRPr lang="en-US"/>
        </a:p>
      </dgm:t>
    </dgm:pt>
    <dgm:pt modelId="{5A18DAEB-85F9-44D8-9A27-F54B1B89FE23}" type="sibTrans" cxnId="{8BD5292A-5576-44F6-A46A-CB655468E47F}">
      <dgm:prSet/>
      <dgm:spPr/>
      <dgm:t>
        <a:bodyPr/>
        <a:lstStyle/>
        <a:p>
          <a:endParaRPr lang="en-US"/>
        </a:p>
      </dgm:t>
    </dgm:pt>
    <dgm:pt modelId="{BBDCFE64-FE65-4060-A486-3B4B6E35F204}" type="pres">
      <dgm:prSet presAssocID="{33125C84-E5B2-45B7-A9F2-200BD58EB9EF}" presName="linear" presStyleCnt="0">
        <dgm:presLayoutVars>
          <dgm:animLvl val="lvl"/>
          <dgm:resizeHandles val="exact"/>
        </dgm:presLayoutVars>
      </dgm:prSet>
      <dgm:spPr/>
    </dgm:pt>
    <dgm:pt modelId="{CA7CBD2D-04F3-4E6B-96E2-E45FBCBFC399}" type="pres">
      <dgm:prSet presAssocID="{68895E51-216D-4CB7-BCC3-74467E9691EB}" presName="parentText" presStyleLbl="node1" presStyleIdx="0" presStyleCnt="8">
        <dgm:presLayoutVars>
          <dgm:chMax val="0"/>
          <dgm:bulletEnabled val="1"/>
        </dgm:presLayoutVars>
      </dgm:prSet>
      <dgm:spPr/>
    </dgm:pt>
    <dgm:pt modelId="{6F2691ED-8EF9-4991-8445-A1C9A75C3DC0}" type="pres">
      <dgm:prSet presAssocID="{D2ADC34D-9DE8-445A-930E-DBD4CF17AEAE}" presName="spacer" presStyleCnt="0"/>
      <dgm:spPr/>
    </dgm:pt>
    <dgm:pt modelId="{3335BE5D-E217-420B-BBFD-75E20B080812}" type="pres">
      <dgm:prSet presAssocID="{E1B7C311-E6DD-455F-A389-EE863E4F442F}" presName="parentText" presStyleLbl="node1" presStyleIdx="1" presStyleCnt="8">
        <dgm:presLayoutVars>
          <dgm:chMax val="0"/>
          <dgm:bulletEnabled val="1"/>
        </dgm:presLayoutVars>
      </dgm:prSet>
      <dgm:spPr/>
    </dgm:pt>
    <dgm:pt modelId="{3A412142-A5DC-48B4-955F-C93EE2A34E1A}" type="pres">
      <dgm:prSet presAssocID="{7EB16F55-F300-4E32-9E5E-6A3D4B13B850}" presName="spacer" presStyleCnt="0"/>
      <dgm:spPr/>
    </dgm:pt>
    <dgm:pt modelId="{67FADD0E-D08F-4E0A-A634-0178B52CE326}" type="pres">
      <dgm:prSet presAssocID="{99799602-08B1-4C10-8F46-6BF062B34DB2}" presName="parentText" presStyleLbl="node1" presStyleIdx="2" presStyleCnt="8">
        <dgm:presLayoutVars>
          <dgm:chMax val="0"/>
          <dgm:bulletEnabled val="1"/>
        </dgm:presLayoutVars>
      </dgm:prSet>
      <dgm:spPr/>
    </dgm:pt>
    <dgm:pt modelId="{C7BA6A77-0D3C-45E7-A344-B5B128B83418}" type="pres">
      <dgm:prSet presAssocID="{D6A93545-174F-41AA-98E1-074826940D8B}" presName="spacer" presStyleCnt="0"/>
      <dgm:spPr/>
    </dgm:pt>
    <dgm:pt modelId="{03FB8F53-E998-4EEE-BE73-E7CD474CFDBF}" type="pres">
      <dgm:prSet presAssocID="{DD34C2EB-7933-4292-AC6A-3B56C0C6C531}" presName="parentText" presStyleLbl="node1" presStyleIdx="3" presStyleCnt="8">
        <dgm:presLayoutVars>
          <dgm:chMax val="0"/>
          <dgm:bulletEnabled val="1"/>
        </dgm:presLayoutVars>
      </dgm:prSet>
      <dgm:spPr/>
    </dgm:pt>
    <dgm:pt modelId="{7636CDB6-67EC-4C4F-BAD1-AF6DC7DB908F}" type="pres">
      <dgm:prSet presAssocID="{79A687A8-1258-472A-A36F-3C70425C140A}" presName="spacer" presStyleCnt="0"/>
      <dgm:spPr/>
    </dgm:pt>
    <dgm:pt modelId="{B0FC5ACF-5FA9-491D-AD21-9353779CACC8}" type="pres">
      <dgm:prSet presAssocID="{2836BA90-34CD-4122-A653-ECBB9B2A6F0A}" presName="parentText" presStyleLbl="node1" presStyleIdx="4" presStyleCnt="8">
        <dgm:presLayoutVars>
          <dgm:chMax val="0"/>
          <dgm:bulletEnabled val="1"/>
        </dgm:presLayoutVars>
      </dgm:prSet>
      <dgm:spPr/>
    </dgm:pt>
    <dgm:pt modelId="{E73DF75B-2406-4673-88DC-048653A9B850}" type="pres">
      <dgm:prSet presAssocID="{4DC2934E-59A8-408C-B932-5A8F64BED5CE}" presName="spacer" presStyleCnt="0"/>
      <dgm:spPr/>
    </dgm:pt>
    <dgm:pt modelId="{CCE01A76-A837-4EA5-9C66-52CB0C3C0692}" type="pres">
      <dgm:prSet presAssocID="{2E08B01F-5DE4-40B2-8505-F5F917B05F5E}" presName="parentText" presStyleLbl="node1" presStyleIdx="5" presStyleCnt="8">
        <dgm:presLayoutVars>
          <dgm:chMax val="0"/>
          <dgm:bulletEnabled val="1"/>
        </dgm:presLayoutVars>
      </dgm:prSet>
      <dgm:spPr/>
    </dgm:pt>
    <dgm:pt modelId="{64F191AB-63A1-458C-AB8A-FB714AD03AEF}" type="pres">
      <dgm:prSet presAssocID="{93EB592F-AA51-43ED-BA6B-85A0CE46121A}" presName="spacer" presStyleCnt="0"/>
      <dgm:spPr/>
    </dgm:pt>
    <dgm:pt modelId="{A0A1F9B4-763D-47DA-899E-5E093B0992E6}" type="pres">
      <dgm:prSet presAssocID="{5FDB5249-732B-4446-AB56-9595F2B106F8}" presName="parentText" presStyleLbl="node1" presStyleIdx="6" presStyleCnt="8">
        <dgm:presLayoutVars>
          <dgm:chMax val="0"/>
          <dgm:bulletEnabled val="1"/>
        </dgm:presLayoutVars>
      </dgm:prSet>
      <dgm:spPr/>
    </dgm:pt>
    <dgm:pt modelId="{3CDC28FB-AF81-40A3-BF67-11D421C72D95}" type="pres">
      <dgm:prSet presAssocID="{491C0E6D-67AB-489C-815A-A991725BAB83}" presName="spacer" presStyleCnt="0"/>
      <dgm:spPr/>
    </dgm:pt>
    <dgm:pt modelId="{BB84F0C7-3462-4604-8236-686FAD4B6323}" type="pres">
      <dgm:prSet presAssocID="{9B6C0D8E-4E85-4E95-A904-10335B669132}" presName="parentText" presStyleLbl="node1" presStyleIdx="7" presStyleCnt="8">
        <dgm:presLayoutVars>
          <dgm:chMax val="0"/>
          <dgm:bulletEnabled val="1"/>
        </dgm:presLayoutVars>
      </dgm:prSet>
      <dgm:spPr/>
    </dgm:pt>
  </dgm:ptLst>
  <dgm:cxnLst>
    <dgm:cxn modelId="{07F0CE14-74B9-4C2F-AE4F-43C128603144}" srcId="{33125C84-E5B2-45B7-A9F2-200BD58EB9EF}" destId="{68895E51-216D-4CB7-BCC3-74467E9691EB}" srcOrd="0" destOrd="0" parTransId="{3E82695F-E9C0-4918-8804-A2DDDF4B6FEC}" sibTransId="{D2ADC34D-9DE8-445A-930E-DBD4CF17AEAE}"/>
    <dgm:cxn modelId="{0D20D714-A93A-40BD-A03F-5FF3D17A8D4D}" type="presOf" srcId="{DD34C2EB-7933-4292-AC6A-3B56C0C6C531}" destId="{03FB8F53-E998-4EEE-BE73-E7CD474CFDBF}" srcOrd="0" destOrd="0" presId="urn:microsoft.com/office/officeart/2005/8/layout/vList2"/>
    <dgm:cxn modelId="{8BD5292A-5576-44F6-A46A-CB655468E47F}" srcId="{33125C84-E5B2-45B7-A9F2-200BD58EB9EF}" destId="{9B6C0D8E-4E85-4E95-A904-10335B669132}" srcOrd="7" destOrd="0" parTransId="{2C72FF2B-382D-4EED-B1B0-22E708A43671}" sibTransId="{5A18DAEB-85F9-44D8-9A27-F54B1B89FE23}"/>
    <dgm:cxn modelId="{59B6962A-74F5-4D7C-9C3D-92A5231EF90D}" type="presOf" srcId="{68895E51-216D-4CB7-BCC3-74467E9691EB}" destId="{CA7CBD2D-04F3-4E6B-96E2-E45FBCBFC399}" srcOrd="0" destOrd="0" presId="urn:microsoft.com/office/officeart/2005/8/layout/vList2"/>
    <dgm:cxn modelId="{BEABDF60-ECF8-42BC-81CC-B78181B391EB}" type="presOf" srcId="{5FDB5249-732B-4446-AB56-9595F2B106F8}" destId="{A0A1F9B4-763D-47DA-899E-5E093B0992E6}" srcOrd="0" destOrd="0" presId="urn:microsoft.com/office/officeart/2005/8/layout/vList2"/>
    <dgm:cxn modelId="{87A35251-D433-46A6-9DD3-97FA3C129E89}" srcId="{33125C84-E5B2-45B7-A9F2-200BD58EB9EF}" destId="{E1B7C311-E6DD-455F-A389-EE863E4F442F}" srcOrd="1" destOrd="0" parTransId="{B0A05A3D-6824-4A24-BDA5-2AD278292E98}" sibTransId="{7EB16F55-F300-4E32-9E5E-6A3D4B13B850}"/>
    <dgm:cxn modelId="{A3FCAF7D-9D7A-48E6-BB1B-5047493114C9}" srcId="{33125C84-E5B2-45B7-A9F2-200BD58EB9EF}" destId="{DD34C2EB-7933-4292-AC6A-3B56C0C6C531}" srcOrd="3" destOrd="0" parTransId="{2DB1521F-45FF-41D5-90B4-CF6B9CC46783}" sibTransId="{79A687A8-1258-472A-A36F-3C70425C140A}"/>
    <dgm:cxn modelId="{F92F1D8A-5439-47FE-95BF-929B3C4E4182}" srcId="{33125C84-E5B2-45B7-A9F2-200BD58EB9EF}" destId="{2E08B01F-5DE4-40B2-8505-F5F917B05F5E}" srcOrd="5" destOrd="0" parTransId="{108032C9-2860-47E5-801F-9C85BE820288}" sibTransId="{93EB592F-AA51-43ED-BA6B-85A0CE46121A}"/>
    <dgm:cxn modelId="{60ECA295-0BEC-4A4D-89E0-F42319F0E777}" type="presOf" srcId="{9B6C0D8E-4E85-4E95-A904-10335B669132}" destId="{BB84F0C7-3462-4604-8236-686FAD4B6323}" srcOrd="0" destOrd="0" presId="urn:microsoft.com/office/officeart/2005/8/layout/vList2"/>
    <dgm:cxn modelId="{36DC91B2-0A68-4E41-9E13-E27E3CDCB79C}" type="presOf" srcId="{E1B7C311-E6DD-455F-A389-EE863E4F442F}" destId="{3335BE5D-E217-420B-BBFD-75E20B080812}" srcOrd="0" destOrd="0" presId="urn:microsoft.com/office/officeart/2005/8/layout/vList2"/>
    <dgm:cxn modelId="{E4BB93B2-AB5F-446D-9427-85E0BACD8BE0}" srcId="{33125C84-E5B2-45B7-A9F2-200BD58EB9EF}" destId="{99799602-08B1-4C10-8F46-6BF062B34DB2}" srcOrd="2" destOrd="0" parTransId="{8C35A859-2508-47B5-A655-B291C86CEC74}" sibTransId="{D6A93545-174F-41AA-98E1-074826940D8B}"/>
    <dgm:cxn modelId="{7C756CB4-1ADB-4860-A69F-3001B6112D1D}" type="presOf" srcId="{99799602-08B1-4C10-8F46-6BF062B34DB2}" destId="{67FADD0E-D08F-4E0A-A634-0178B52CE326}" srcOrd="0" destOrd="0" presId="urn:microsoft.com/office/officeart/2005/8/layout/vList2"/>
    <dgm:cxn modelId="{C88074BF-11FB-4632-BFE3-35F6ADF6DF04}" type="presOf" srcId="{33125C84-E5B2-45B7-A9F2-200BD58EB9EF}" destId="{BBDCFE64-FE65-4060-A486-3B4B6E35F204}" srcOrd="0" destOrd="0" presId="urn:microsoft.com/office/officeart/2005/8/layout/vList2"/>
    <dgm:cxn modelId="{8F7F37C2-1093-42B0-BE4D-AA3E19358F88}" type="presOf" srcId="{2836BA90-34CD-4122-A653-ECBB9B2A6F0A}" destId="{B0FC5ACF-5FA9-491D-AD21-9353779CACC8}" srcOrd="0" destOrd="0" presId="urn:microsoft.com/office/officeart/2005/8/layout/vList2"/>
    <dgm:cxn modelId="{436C80E5-5952-4965-A661-24334D526950}" srcId="{33125C84-E5B2-45B7-A9F2-200BD58EB9EF}" destId="{5FDB5249-732B-4446-AB56-9595F2B106F8}" srcOrd="6" destOrd="0" parTransId="{184CC769-5E8B-43C9-9334-55CF58CE89F6}" sibTransId="{491C0E6D-67AB-489C-815A-A991725BAB83}"/>
    <dgm:cxn modelId="{522EB0E7-F867-47AB-B229-832444F1ACF7}" type="presOf" srcId="{2E08B01F-5DE4-40B2-8505-F5F917B05F5E}" destId="{CCE01A76-A837-4EA5-9C66-52CB0C3C0692}" srcOrd="0" destOrd="0" presId="urn:microsoft.com/office/officeart/2005/8/layout/vList2"/>
    <dgm:cxn modelId="{CC581DFF-B392-42B4-A28F-4ABCA2C54CCA}" srcId="{33125C84-E5B2-45B7-A9F2-200BD58EB9EF}" destId="{2836BA90-34CD-4122-A653-ECBB9B2A6F0A}" srcOrd="4" destOrd="0" parTransId="{B8C6DBCF-4A31-40FA-8D2C-9E622C256C1A}" sibTransId="{4DC2934E-59A8-408C-B932-5A8F64BED5CE}"/>
    <dgm:cxn modelId="{0AB39887-B22A-4233-966E-220A35679D47}" type="presParOf" srcId="{BBDCFE64-FE65-4060-A486-3B4B6E35F204}" destId="{CA7CBD2D-04F3-4E6B-96E2-E45FBCBFC399}" srcOrd="0" destOrd="0" presId="urn:microsoft.com/office/officeart/2005/8/layout/vList2"/>
    <dgm:cxn modelId="{0F15CD0D-4FD8-4849-ACD1-FAD40CA55197}" type="presParOf" srcId="{BBDCFE64-FE65-4060-A486-3B4B6E35F204}" destId="{6F2691ED-8EF9-4991-8445-A1C9A75C3DC0}" srcOrd="1" destOrd="0" presId="urn:microsoft.com/office/officeart/2005/8/layout/vList2"/>
    <dgm:cxn modelId="{65D89B57-E3CB-4221-BF13-3964AEF899FD}" type="presParOf" srcId="{BBDCFE64-FE65-4060-A486-3B4B6E35F204}" destId="{3335BE5D-E217-420B-BBFD-75E20B080812}" srcOrd="2" destOrd="0" presId="urn:microsoft.com/office/officeart/2005/8/layout/vList2"/>
    <dgm:cxn modelId="{E55AA03E-64C9-49FE-9E63-51A89B46985C}" type="presParOf" srcId="{BBDCFE64-FE65-4060-A486-3B4B6E35F204}" destId="{3A412142-A5DC-48B4-955F-C93EE2A34E1A}" srcOrd="3" destOrd="0" presId="urn:microsoft.com/office/officeart/2005/8/layout/vList2"/>
    <dgm:cxn modelId="{8D1365A6-6B61-49D8-A403-1887DE96EB30}" type="presParOf" srcId="{BBDCFE64-FE65-4060-A486-3B4B6E35F204}" destId="{67FADD0E-D08F-4E0A-A634-0178B52CE326}" srcOrd="4" destOrd="0" presId="urn:microsoft.com/office/officeart/2005/8/layout/vList2"/>
    <dgm:cxn modelId="{4264D7FF-80E7-4FD1-918C-2533C967A479}" type="presParOf" srcId="{BBDCFE64-FE65-4060-A486-3B4B6E35F204}" destId="{C7BA6A77-0D3C-45E7-A344-B5B128B83418}" srcOrd="5" destOrd="0" presId="urn:microsoft.com/office/officeart/2005/8/layout/vList2"/>
    <dgm:cxn modelId="{05F06403-ECD4-4D34-9FC2-BAC9D3B4038F}" type="presParOf" srcId="{BBDCFE64-FE65-4060-A486-3B4B6E35F204}" destId="{03FB8F53-E998-4EEE-BE73-E7CD474CFDBF}" srcOrd="6" destOrd="0" presId="urn:microsoft.com/office/officeart/2005/8/layout/vList2"/>
    <dgm:cxn modelId="{471FB6E1-B049-44D7-9F1B-E7CA12BCC22B}" type="presParOf" srcId="{BBDCFE64-FE65-4060-A486-3B4B6E35F204}" destId="{7636CDB6-67EC-4C4F-BAD1-AF6DC7DB908F}" srcOrd="7" destOrd="0" presId="urn:microsoft.com/office/officeart/2005/8/layout/vList2"/>
    <dgm:cxn modelId="{422D0CBF-5498-44C9-82A7-EF95E41E0027}" type="presParOf" srcId="{BBDCFE64-FE65-4060-A486-3B4B6E35F204}" destId="{B0FC5ACF-5FA9-491D-AD21-9353779CACC8}" srcOrd="8" destOrd="0" presId="urn:microsoft.com/office/officeart/2005/8/layout/vList2"/>
    <dgm:cxn modelId="{111AD510-5111-423E-A171-698356158B55}" type="presParOf" srcId="{BBDCFE64-FE65-4060-A486-3B4B6E35F204}" destId="{E73DF75B-2406-4673-88DC-048653A9B850}" srcOrd="9" destOrd="0" presId="urn:microsoft.com/office/officeart/2005/8/layout/vList2"/>
    <dgm:cxn modelId="{05DB7CF5-4D0F-4141-B395-B50EB2CA583C}" type="presParOf" srcId="{BBDCFE64-FE65-4060-A486-3B4B6E35F204}" destId="{CCE01A76-A837-4EA5-9C66-52CB0C3C0692}" srcOrd="10" destOrd="0" presId="urn:microsoft.com/office/officeart/2005/8/layout/vList2"/>
    <dgm:cxn modelId="{45DB8F10-1E3C-49E2-AAD7-2E1C8A0E5EF5}" type="presParOf" srcId="{BBDCFE64-FE65-4060-A486-3B4B6E35F204}" destId="{64F191AB-63A1-458C-AB8A-FB714AD03AEF}" srcOrd="11" destOrd="0" presId="urn:microsoft.com/office/officeart/2005/8/layout/vList2"/>
    <dgm:cxn modelId="{2C3A508D-EE62-4AA4-B941-E45A7F7CF8EA}" type="presParOf" srcId="{BBDCFE64-FE65-4060-A486-3B4B6E35F204}" destId="{A0A1F9B4-763D-47DA-899E-5E093B0992E6}" srcOrd="12" destOrd="0" presId="urn:microsoft.com/office/officeart/2005/8/layout/vList2"/>
    <dgm:cxn modelId="{88EAB6B9-3B43-456D-B488-ADEE25E3F7D1}" type="presParOf" srcId="{BBDCFE64-FE65-4060-A486-3B4B6E35F204}" destId="{3CDC28FB-AF81-40A3-BF67-11D421C72D95}" srcOrd="13" destOrd="0" presId="urn:microsoft.com/office/officeart/2005/8/layout/vList2"/>
    <dgm:cxn modelId="{18D244D0-9D51-4EF5-B9EF-053D4E46AD90}" type="presParOf" srcId="{BBDCFE64-FE65-4060-A486-3B4B6E35F204}" destId="{BB84F0C7-3462-4604-8236-686FAD4B6323}"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F27EB-03E3-4E36-BCE0-FF215E7512F9}">
      <dsp:nvSpPr>
        <dsp:cNvPr id="0" name=""/>
        <dsp:cNvSpPr/>
      </dsp:nvSpPr>
      <dsp:spPr>
        <a:xfrm>
          <a:off x="3698" y="463465"/>
          <a:ext cx="2002408" cy="1201444"/>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1. Improved productivity of staff and reduced human labor</a:t>
          </a:r>
        </a:p>
      </dsp:txBody>
      <dsp:txXfrm>
        <a:off x="3698" y="463465"/>
        <a:ext cx="2002408" cy="1201444"/>
      </dsp:txXfrm>
    </dsp:sp>
    <dsp:sp modelId="{359A957E-2FFD-4A3B-9616-E4A95E034ECF}">
      <dsp:nvSpPr>
        <dsp:cNvPr id="0" name=""/>
        <dsp:cNvSpPr/>
      </dsp:nvSpPr>
      <dsp:spPr>
        <a:xfrm>
          <a:off x="2206347" y="463465"/>
          <a:ext cx="2002408" cy="1201444"/>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t>2. Efficient operation management</a:t>
          </a:r>
          <a:endParaRPr lang="en-US" sz="1300" kern="1200" dirty="0"/>
        </a:p>
      </dsp:txBody>
      <dsp:txXfrm>
        <a:off x="2206347" y="463465"/>
        <a:ext cx="2002408" cy="1201444"/>
      </dsp:txXfrm>
    </dsp:sp>
    <dsp:sp modelId="{20184BD2-6F65-4BDA-8F2B-FC66345BA22A}">
      <dsp:nvSpPr>
        <dsp:cNvPr id="0" name=""/>
        <dsp:cNvSpPr/>
      </dsp:nvSpPr>
      <dsp:spPr>
        <a:xfrm>
          <a:off x="4408995" y="463465"/>
          <a:ext cx="2002408" cy="1201444"/>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a:t>3. Better use of resources and assets</a:t>
          </a:r>
          <a:endParaRPr lang="en-US" sz="1300" kern="1200"/>
        </a:p>
      </dsp:txBody>
      <dsp:txXfrm>
        <a:off x="4408995" y="463465"/>
        <a:ext cx="2002408" cy="1201444"/>
      </dsp:txXfrm>
    </dsp:sp>
    <dsp:sp modelId="{DD4F4D38-F724-4848-923B-D1C8BCED09C7}">
      <dsp:nvSpPr>
        <dsp:cNvPr id="0" name=""/>
        <dsp:cNvSpPr/>
      </dsp:nvSpPr>
      <dsp:spPr>
        <a:xfrm>
          <a:off x="6611644" y="463465"/>
          <a:ext cx="2002408" cy="1201444"/>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a:t>4. Cost-effective operation</a:t>
          </a:r>
          <a:endParaRPr lang="en-US" sz="1300" kern="1200"/>
        </a:p>
      </dsp:txBody>
      <dsp:txXfrm>
        <a:off x="6611644" y="463465"/>
        <a:ext cx="2002408" cy="1201444"/>
      </dsp:txXfrm>
    </dsp:sp>
    <dsp:sp modelId="{7D18F6F8-D56E-465B-81C2-03225F5AD8BA}">
      <dsp:nvSpPr>
        <dsp:cNvPr id="0" name=""/>
        <dsp:cNvSpPr/>
      </dsp:nvSpPr>
      <dsp:spPr>
        <a:xfrm>
          <a:off x="8814293" y="463465"/>
          <a:ext cx="2002408" cy="1201444"/>
        </a:xfrm>
        <a:prstGeom prst="rect">
          <a:avLst/>
        </a:prstGeom>
        <a:gradFill rotWithShape="0">
          <a:gsLst>
            <a:gs pos="0">
              <a:schemeClr val="accent6">
                <a:hueOff val="0"/>
                <a:satOff val="0"/>
                <a:lumOff val="0"/>
                <a:alphaOff val="0"/>
                <a:tint val="97000"/>
                <a:satMod val="100000"/>
                <a:lumMod val="102000"/>
              </a:schemeClr>
            </a:gs>
            <a:gs pos="50000">
              <a:schemeClr val="accent6">
                <a:hueOff val="0"/>
                <a:satOff val="0"/>
                <a:lumOff val="0"/>
                <a:alphaOff val="0"/>
                <a:shade val="100000"/>
                <a:satMod val="103000"/>
                <a:lumMod val="100000"/>
              </a:schemeClr>
            </a:gs>
            <a:gs pos="100000">
              <a:schemeClr val="accent6">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a:t>5. Improved work safety</a:t>
          </a:r>
          <a:endParaRPr lang="en-US" sz="1300" kern="1200"/>
        </a:p>
      </dsp:txBody>
      <dsp:txXfrm>
        <a:off x="8814293" y="463465"/>
        <a:ext cx="2002408" cy="1201444"/>
      </dsp:txXfrm>
    </dsp:sp>
    <dsp:sp modelId="{BE4EBD35-4232-4E50-A317-709C6DD0F858}">
      <dsp:nvSpPr>
        <dsp:cNvPr id="0" name=""/>
        <dsp:cNvSpPr/>
      </dsp:nvSpPr>
      <dsp:spPr>
        <a:xfrm>
          <a:off x="1105022" y="1865151"/>
          <a:ext cx="2002408" cy="1201444"/>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a:t>6. Thorough marketing and business development</a:t>
          </a:r>
          <a:endParaRPr lang="en-US" sz="1300" kern="1200"/>
        </a:p>
      </dsp:txBody>
      <dsp:txXfrm>
        <a:off x="1105022" y="1865151"/>
        <a:ext cx="2002408" cy="1201444"/>
      </dsp:txXfrm>
    </dsp:sp>
    <dsp:sp modelId="{A7E14806-87A0-4467-909A-0592EE8B3F76}">
      <dsp:nvSpPr>
        <dsp:cNvPr id="0" name=""/>
        <dsp:cNvSpPr/>
      </dsp:nvSpPr>
      <dsp:spPr>
        <a:xfrm>
          <a:off x="3307671" y="1865151"/>
          <a:ext cx="2002408" cy="1201444"/>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a:t>7. Improved customer service and retention</a:t>
          </a:r>
          <a:endParaRPr lang="en-US" sz="1300" kern="1200"/>
        </a:p>
      </dsp:txBody>
      <dsp:txXfrm>
        <a:off x="3307671" y="1865151"/>
        <a:ext cx="2002408" cy="1201444"/>
      </dsp:txXfrm>
    </dsp:sp>
    <dsp:sp modelId="{8851145C-0641-445D-8393-60FDA31B0472}">
      <dsp:nvSpPr>
        <dsp:cNvPr id="0" name=""/>
        <dsp:cNvSpPr/>
      </dsp:nvSpPr>
      <dsp:spPr>
        <a:xfrm>
          <a:off x="5510320" y="1865151"/>
          <a:ext cx="2002408" cy="1201444"/>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a:t>8. Better business opportunities</a:t>
          </a:r>
          <a:endParaRPr lang="en-US" sz="1300" kern="1200"/>
        </a:p>
      </dsp:txBody>
      <dsp:txXfrm>
        <a:off x="5510320" y="1865151"/>
        <a:ext cx="2002408" cy="1201444"/>
      </dsp:txXfrm>
    </dsp:sp>
    <dsp:sp modelId="{9B1379B4-3253-4F19-8B66-1BDE0EEFA5A0}">
      <dsp:nvSpPr>
        <dsp:cNvPr id="0" name=""/>
        <dsp:cNvSpPr/>
      </dsp:nvSpPr>
      <dsp:spPr>
        <a:xfrm>
          <a:off x="7712969" y="1865151"/>
          <a:ext cx="2002408" cy="1201444"/>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a:t>9. More trustworthy image of the company</a:t>
          </a:r>
          <a:endParaRPr lang="en-US" sz="1300" kern="1200"/>
        </a:p>
      </dsp:txBody>
      <dsp:txXfrm>
        <a:off x="7712969" y="1865151"/>
        <a:ext cx="2002408" cy="1201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7B842-DBB7-45EB-ACF4-1C0A1A4CCF96}">
      <dsp:nvSpPr>
        <dsp:cNvPr id="0" name=""/>
        <dsp:cNvSpPr/>
      </dsp:nvSpPr>
      <dsp:spPr>
        <a:xfrm>
          <a:off x="0" y="13671"/>
          <a:ext cx="5320696" cy="1867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objective of the K-means clustering algorithm is to find groups in the data, where data points in the same group are more similar to each other than those in other groups. The "means" in the name refers to averaging the data; that is, finding the centroid.</a:t>
          </a:r>
        </a:p>
      </dsp:txBody>
      <dsp:txXfrm>
        <a:off x="91155" y="104826"/>
        <a:ext cx="5138386" cy="1685010"/>
      </dsp:txXfrm>
    </dsp:sp>
    <dsp:sp modelId="{CA646F98-B78F-4680-9A9E-B617AC9FA496}">
      <dsp:nvSpPr>
        <dsp:cNvPr id="0" name=""/>
        <dsp:cNvSpPr/>
      </dsp:nvSpPr>
      <dsp:spPr>
        <a:xfrm>
          <a:off x="13753" y="1935711"/>
          <a:ext cx="5293188" cy="4860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Here's a high-level outline of the K-means clustering algorithm:</a:t>
          </a:r>
        </a:p>
      </dsp:txBody>
      <dsp:txXfrm>
        <a:off x="37482" y="1959440"/>
        <a:ext cx="5245730" cy="438624"/>
      </dsp:txXfrm>
    </dsp:sp>
    <dsp:sp modelId="{1CE5FF53-56D0-4D43-9C9D-8CD5F740BAB1}">
      <dsp:nvSpPr>
        <dsp:cNvPr id="0" name=""/>
        <dsp:cNvSpPr/>
      </dsp:nvSpPr>
      <dsp:spPr>
        <a:xfrm>
          <a:off x="0" y="2421793"/>
          <a:ext cx="5320696" cy="243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32"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Initialization: Choose K initial centroids, where K is the number of clusters we want. This can be done randomly or using a specific method like the K-means++ initialization.</a:t>
          </a:r>
        </a:p>
        <a:p>
          <a:pPr marL="114300" lvl="1" indent="-114300" algn="l" defTabSz="533400">
            <a:lnSpc>
              <a:spcPct val="90000"/>
            </a:lnSpc>
            <a:spcBef>
              <a:spcPct val="0"/>
            </a:spcBef>
            <a:spcAft>
              <a:spcPct val="20000"/>
            </a:spcAft>
            <a:buChar char="•"/>
          </a:pPr>
          <a:r>
            <a:rPr lang="en-US" sz="1200" kern="1200"/>
            <a:t>Assignment: Assign each data point to the nearest centroid. This forms K clusters.</a:t>
          </a:r>
        </a:p>
        <a:p>
          <a:pPr marL="114300" lvl="1" indent="-114300" algn="l" defTabSz="533400">
            <a:lnSpc>
              <a:spcPct val="90000"/>
            </a:lnSpc>
            <a:spcBef>
              <a:spcPct val="0"/>
            </a:spcBef>
            <a:spcAft>
              <a:spcPct val="20000"/>
            </a:spcAft>
            <a:buChar char="•"/>
          </a:pPr>
          <a:r>
            <a:rPr lang="en-US" sz="1200" kern="1200"/>
            <a:t>Update: Calculate the new centroid (mean) of each cluster.</a:t>
          </a:r>
        </a:p>
        <a:p>
          <a:pPr marL="114300" lvl="1" indent="-114300" algn="l" defTabSz="533400">
            <a:lnSpc>
              <a:spcPct val="90000"/>
            </a:lnSpc>
            <a:spcBef>
              <a:spcPct val="0"/>
            </a:spcBef>
            <a:spcAft>
              <a:spcPct val="20000"/>
            </a:spcAft>
            <a:buChar char="•"/>
          </a:pPr>
          <a:r>
            <a:rPr lang="en-US" sz="1200" kern="1200"/>
            <a:t>Iteration: Repeat the assignment and update steps until the centroids do not change significantly or a certain number of iterations is reached.</a:t>
          </a:r>
        </a:p>
        <a:p>
          <a:pPr marL="114300" lvl="1" indent="-114300" algn="l" defTabSz="533400">
            <a:lnSpc>
              <a:spcPct val="90000"/>
            </a:lnSpc>
            <a:spcBef>
              <a:spcPct val="0"/>
            </a:spcBef>
            <a:spcAft>
              <a:spcPct val="20000"/>
            </a:spcAft>
            <a:buChar char="•"/>
          </a:pPr>
          <a:r>
            <a:rPr lang="en-US" sz="1200" kern="1200"/>
            <a:t>The final output is a set of K centroids and a labeling of the dataset that assigns each data point to one of the K clusters.</a:t>
          </a:r>
        </a:p>
      </dsp:txBody>
      <dsp:txXfrm>
        <a:off x="0" y="2421793"/>
        <a:ext cx="5320696" cy="2438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AB65B-A817-4A7F-A212-6C7D61188854}">
      <dsp:nvSpPr>
        <dsp:cNvPr id="0" name=""/>
        <dsp:cNvSpPr/>
      </dsp:nvSpPr>
      <dsp:spPr>
        <a:xfrm>
          <a:off x="453203" y="350148"/>
          <a:ext cx="733271" cy="7332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AE8FCA-DD66-4056-B694-0948C34ABBE9}">
      <dsp:nvSpPr>
        <dsp:cNvPr id="0" name=""/>
        <dsp:cNvSpPr/>
      </dsp:nvSpPr>
      <dsp:spPr>
        <a:xfrm>
          <a:off x="5093" y="1504128"/>
          <a:ext cx="1629492" cy="164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choice of K (number of clusters) is critical. A common method to determine K is the elbow method, but there are other techniques as well.</a:t>
          </a:r>
        </a:p>
      </dsp:txBody>
      <dsp:txXfrm>
        <a:off x="5093" y="1504128"/>
        <a:ext cx="1629492" cy="1649860"/>
      </dsp:txXfrm>
    </dsp:sp>
    <dsp:sp modelId="{7370461B-97B4-430B-A69C-5083F043C427}">
      <dsp:nvSpPr>
        <dsp:cNvPr id="0" name=""/>
        <dsp:cNvSpPr/>
      </dsp:nvSpPr>
      <dsp:spPr>
        <a:xfrm>
          <a:off x="2367856" y="350148"/>
          <a:ext cx="733271" cy="7332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E43B3B-1881-442B-8C7D-A9DD206C5849}">
      <dsp:nvSpPr>
        <dsp:cNvPr id="0" name=""/>
        <dsp:cNvSpPr/>
      </dsp:nvSpPr>
      <dsp:spPr>
        <a:xfrm>
          <a:off x="1919746" y="1504128"/>
          <a:ext cx="1629492" cy="164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K-means clustering aims to minimize the within-cluster variance, but it doesn't ensure an optimal global solution. This means that the result might be different based on initial centroids. Running the algorithm multiple times with different initializations can give a better idea of the optimal clustering.</a:t>
          </a:r>
        </a:p>
      </dsp:txBody>
      <dsp:txXfrm>
        <a:off x="1919746" y="1504128"/>
        <a:ext cx="1629492" cy="1649860"/>
      </dsp:txXfrm>
    </dsp:sp>
    <dsp:sp modelId="{D949ED64-3157-4D62-85AA-73807C1E6B4C}">
      <dsp:nvSpPr>
        <dsp:cNvPr id="0" name=""/>
        <dsp:cNvSpPr/>
      </dsp:nvSpPr>
      <dsp:spPr>
        <a:xfrm>
          <a:off x="4282510" y="350148"/>
          <a:ext cx="733271" cy="7332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0F41F1-C4F1-4505-9109-2CDCA9DE8C74}">
      <dsp:nvSpPr>
        <dsp:cNvPr id="0" name=""/>
        <dsp:cNvSpPr/>
      </dsp:nvSpPr>
      <dsp:spPr>
        <a:xfrm>
          <a:off x="3834399" y="1504128"/>
          <a:ext cx="1629492" cy="164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K-means works best when clusters are spherical and equally sized. If clusters have different shapes or densities, other algorithms like DBSCAN or hierarchical clustering might be more appropriate.</a:t>
          </a:r>
        </a:p>
      </dsp:txBody>
      <dsp:txXfrm>
        <a:off x="3834399" y="1504128"/>
        <a:ext cx="1629492" cy="1649860"/>
      </dsp:txXfrm>
    </dsp:sp>
    <dsp:sp modelId="{F0424F12-E4AB-4B29-8FDB-0E21D73A9B8B}">
      <dsp:nvSpPr>
        <dsp:cNvPr id="0" name=""/>
        <dsp:cNvSpPr/>
      </dsp:nvSpPr>
      <dsp:spPr>
        <a:xfrm>
          <a:off x="6197163" y="350148"/>
          <a:ext cx="733271" cy="7332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A5B77B-AF46-4CC3-A39E-C28EAFBFF51E}">
      <dsp:nvSpPr>
        <dsp:cNvPr id="0" name=""/>
        <dsp:cNvSpPr/>
      </dsp:nvSpPr>
      <dsp:spPr>
        <a:xfrm>
          <a:off x="5749053" y="1504128"/>
          <a:ext cx="1629492" cy="164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quality of the clustering result can be sensitive to the initialization of the centroids. The K-means++ initialization method has been proposed to improve this by ensuring a smarter initialization of the centroids.</a:t>
          </a:r>
        </a:p>
      </dsp:txBody>
      <dsp:txXfrm>
        <a:off x="5749053" y="1504128"/>
        <a:ext cx="1629492" cy="1649860"/>
      </dsp:txXfrm>
    </dsp:sp>
    <dsp:sp modelId="{6D7B3CBC-ACE9-4001-B35F-5373A0D936AB}">
      <dsp:nvSpPr>
        <dsp:cNvPr id="0" name=""/>
        <dsp:cNvSpPr/>
      </dsp:nvSpPr>
      <dsp:spPr>
        <a:xfrm>
          <a:off x="8111816" y="350148"/>
          <a:ext cx="733271" cy="7332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14E32F-5C8C-47AD-9C97-9F0EEB390E1A}">
      <dsp:nvSpPr>
        <dsp:cNvPr id="0" name=""/>
        <dsp:cNvSpPr/>
      </dsp:nvSpPr>
      <dsp:spPr>
        <a:xfrm>
          <a:off x="7663706" y="1504128"/>
          <a:ext cx="1629492" cy="164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K-means assumes that the variance of the distribution of each attribute (variable) is spherical; all variables have the same variance; and the prior probability for all k clusters is the same.</a:t>
          </a:r>
        </a:p>
      </dsp:txBody>
      <dsp:txXfrm>
        <a:off x="7663706" y="1504128"/>
        <a:ext cx="1629492" cy="1649860"/>
      </dsp:txXfrm>
    </dsp:sp>
    <dsp:sp modelId="{5D304ED6-3C3A-49AE-95A3-A7E8EA0AFE6B}">
      <dsp:nvSpPr>
        <dsp:cNvPr id="0" name=""/>
        <dsp:cNvSpPr/>
      </dsp:nvSpPr>
      <dsp:spPr>
        <a:xfrm>
          <a:off x="10026470" y="350148"/>
          <a:ext cx="733271" cy="7332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013BB1-3F25-47A4-8161-733EAFCE475C}">
      <dsp:nvSpPr>
        <dsp:cNvPr id="0" name=""/>
        <dsp:cNvSpPr/>
      </dsp:nvSpPr>
      <dsp:spPr>
        <a:xfrm>
          <a:off x="9578359" y="1504128"/>
          <a:ext cx="1629492" cy="1649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Applications of K-means include customer segmentation, image compression, anomaly detection, and many other domains where data can be grouped into distinct categories.</a:t>
          </a:r>
        </a:p>
      </dsp:txBody>
      <dsp:txXfrm>
        <a:off x="9578359" y="1504128"/>
        <a:ext cx="1629492" cy="16498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91F5E-3A84-4555-806C-E448402D3668}">
      <dsp:nvSpPr>
        <dsp:cNvPr id="0" name=""/>
        <dsp:cNvSpPr/>
      </dsp:nvSpPr>
      <dsp:spPr>
        <a:xfrm>
          <a:off x="0" y="45223"/>
          <a:ext cx="6151562" cy="84452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7330F4-A0B1-42BD-A070-5C86557BE8F8}">
      <dsp:nvSpPr>
        <dsp:cNvPr id="0" name=""/>
        <dsp:cNvSpPr/>
      </dsp:nvSpPr>
      <dsp:spPr>
        <a:xfrm>
          <a:off x="255468" y="235241"/>
          <a:ext cx="464942" cy="464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79437F-437D-434A-B9CB-9C3B206DFD5A}">
      <dsp:nvSpPr>
        <dsp:cNvPr id="0" name=""/>
        <dsp:cNvSpPr/>
      </dsp:nvSpPr>
      <dsp:spPr>
        <a:xfrm>
          <a:off x="975878" y="45223"/>
          <a:ext cx="5146125" cy="8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65" tIns="94965" rIns="94965" bIns="94965" numCol="1" spcCol="1270" anchor="ctr" anchorCtr="0">
          <a:noAutofit/>
        </a:bodyPr>
        <a:lstStyle/>
        <a:p>
          <a:pPr marL="0" lvl="0" indent="0" algn="l" defTabSz="622300">
            <a:lnSpc>
              <a:spcPct val="90000"/>
            </a:lnSpc>
            <a:spcBef>
              <a:spcPct val="0"/>
            </a:spcBef>
            <a:spcAft>
              <a:spcPct val="35000"/>
            </a:spcAft>
            <a:buNone/>
          </a:pPr>
          <a:r>
            <a:rPr lang="en-US" sz="1400" kern="1200"/>
            <a:t>Initialization: Begin with an initial estimate for the mode (cluster center). This can be each data point in the dataset.</a:t>
          </a:r>
        </a:p>
      </dsp:txBody>
      <dsp:txXfrm>
        <a:off x="975878" y="45223"/>
        <a:ext cx="5146125" cy="897306"/>
      </dsp:txXfrm>
    </dsp:sp>
    <dsp:sp modelId="{5ECC96BA-F191-4D30-B841-0DDD5735C34E}">
      <dsp:nvSpPr>
        <dsp:cNvPr id="0" name=""/>
        <dsp:cNvSpPr/>
      </dsp:nvSpPr>
      <dsp:spPr>
        <a:xfrm>
          <a:off x="0" y="1166856"/>
          <a:ext cx="6151562" cy="84452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9A1AD-C73A-4A9A-B16C-42868AB9B530}">
      <dsp:nvSpPr>
        <dsp:cNvPr id="0" name=""/>
        <dsp:cNvSpPr/>
      </dsp:nvSpPr>
      <dsp:spPr>
        <a:xfrm>
          <a:off x="255468" y="1356874"/>
          <a:ext cx="464942" cy="464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85FAE9-2B8E-431C-B75E-C7FA94941A0E}">
      <dsp:nvSpPr>
        <dsp:cNvPr id="0" name=""/>
        <dsp:cNvSpPr/>
      </dsp:nvSpPr>
      <dsp:spPr>
        <a:xfrm>
          <a:off x="975878" y="1166856"/>
          <a:ext cx="5146125" cy="8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65" tIns="94965" rIns="94965" bIns="94965" numCol="1" spcCol="1270" anchor="ctr" anchorCtr="0">
          <a:noAutofit/>
        </a:bodyPr>
        <a:lstStyle/>
        <a:p>
          <a:pPr marL="0" lvl="0" indent="0" algn="l" defTabSz="622300">
            <a:lnSpc>
              <a:spcPct val="90000"/>
            </a:lnSpc>
            <a:spcBef>
              <a:spcPct val="0"/>
            </a:spcBef>
            <a:spcAft>
              <a:spcPct val="35000"/>
            </a:spcAft>
            <a:buNone/>
          </a:pPr>
          <a:r>
            <a:rPr lang="en-US" sz="1400" kern="1200"/>
            <a:t>Kernel: Mean shift clustering uses a kernel (usually a Gaussian kernel) which is a weighting function. A bandwidth parameter determines the size of the kernel. A smaller bandwidth will yield more clusters, while a larger bandwidth will yield fewer clusters.</a:t>
          </a:r>
        </a:p>
      </dsp:txBody>
      <dsp:txXfrm>
        <a:off x="975878" y="1166856"/>
        <a:ext cx="5146125" cy="897306"/>
      </dsp:txXfrm>
    </dsp:sp>
    <dsp:sp modelId="{684954A8-EB96-4FC0-8DA1-170328EC1852}">
      <dsp:nvSpPr>
        <dsp:cNvPr id="0" name=""/>
        <dsp:cNvSpPr/>
      </dsp:nvSpPr>
      <dsp:spPr>
        <a:xfrm>
          <a:off x="0" y="2288489"/>
          <a:ext cx="6151562" cy="129620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ED379-49AE-43F9-8CA0-D1C6938121D8}">
      <dsp:nvSpPr>
        <dsp:cNvPr id="0" name=""/>
        <dsp:cNvSpPr/>
      </dsp:nvSpPr>
      <dsp:spPr>
        <a:xfrm>
          <a:off x="255468" y="2704345"/>
          <a:ext cx="464942" cy="464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B9DC67-B79F-4D3A-9CD7-A77453EFA58C}">
      <dsp:nvSpPr>
        <dsp:cNvPr id="0" name=""/>
        <dsp:cNvSpPr/>
      </dsp:nvSpPr>
      <dsp:spPr>
        <a:xfrm>
          <a:off x="975878" y="2514328"/>
          <a:ext cx="2768203" cy="8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65" tIns="94965" rIns="94965" bIns="94965" numCol="1" spcCol="1270" anchor="ctr" anchorCtr="0">
          <a:noAutofit/>
        </a:bodyPr>
        <a:lstStyle/>
        <a:p>
          <a:pPr marL="0" lvl="0" indent="0" algn="l" defTabSz="622300">
            <a:lnSpc>
              <a:spcPct val="90000"/>
            </a:lnSpc>
            <a:spcBef>
              <a:spcPct val="0"/>
            </a:spcBef>
            <a:spcAft>
              <a:spcPct val="35000"/>
            </a:spcAft>
            <a:buNone/>
          </a:pPr>
          <a:r>
            <a:rPr lang="en-US" sz="1400" kern="1200"/>
            <a:t>Shifting the Mean: For each data point:</a:t>
          </a:r>
        </a:p>
      </dsp:txBody>
      <dsp:txXfrm>
        <a:off x="975878" y="2514328"/>
        <a:ext cx="2768203" cy="897306"/>
      </dsp:txXfrm>
    </dsp:sp>
    <dsp:sp modelId="{E4674B24-11AF-40F4-AA05-4C15DE809101}">
      <dsp:nvSpPr>
        <dsp:cNvPr id="0" name=""/>
        <dsp:cNvSpPr/>
      </dsp:nvSpPr>
      <dsp:spPr>
        <a:xfrm>
          <a:off x="3744082" y="2514328"/>
          <a:ext cx="2377922" cy="8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65" tIns="94965" rIns="94965" bIns="94965" numCol="1" spcCol="1270" anchor="ctr" anchorCtr="0">
          <a:noAutofit/>
        </a:bodyPr>
        <a:lstStyle/>
        <a:p>
          <a:pPr marL="0" lvl="0" indent="0" algn="l" defTabSz="488950">
            <a:lnSpc>
              <a:spcPct val="90000"/>
            </a:lnSpc>
            <a:spcBef>
              <a:spcPct val="0"/>
            </a:spcBef>
            <a:spcAft>
              <a:spcPct val="35000"/>
            </a:spcAft>
            <a:buNone/>
          </a:pPr>
          <a:r>
            <a:rPr lang="en-US" sz="1100" kern="1200"/>
            <a:t>Consider a window around this data point.</a:t>
          </a:r>
        </a:p>
        <a:p>
          <a:pPr marL="0" lvl="0" indent="0" algn="l" defTabSz="488950">
            <a:lnSpc>
              <a:spcPct val="90000"/>
            </a:lnSpc>
            <a:spcBef>
              <a:spcPct val="0"/>
            </a:spcBef>
            <a:spcAft>
              <a:spcPct val="35000"/>
            </a:spcAft>
            <a:buNone/>
          </a:pPr>
          <a:r>
            <a:rPr lang="en-US" sz="1100" kern="1200"/>
            <a:t>Compute the mean of the data within this window.</a:t>
          </a:r>
        </a:p>
        <a:p>
          <a:pPr marL="0" lvl="0" indent="0" algn="l" defTabSz="488950">
            <a:lnSpc>
              <a:spcPct val="90000"/>
            </a:lnSpc>
            <a:spcBef>
              <a:spcPct val="0"/>
            </a:spcBef>
            <a:spcAft>
              <a:spcPct val="35000"/>
            </a:spcAft>
            <a:buNone/>
          </a:pPr>
          <a:r>
            <a:rPr lang="en-US" sz="1100" kern="1200"/>
            <a:t>Shift the data point to the location of this mean.</a:t>
          </a:r>
        </a:p>
        <a:p>
          <a:pPr marL="0" lvl="0" indent="0" algn="l" defTabSz="488950">
            <a:lnSpc>
              <a:spcPct val="90000"/>
            </a:lnSpc>
            <a:spcBef>
              <a:spcPct val="0"/>
            </a:spcBef>
            <a:spcAft>
              <a:spcPct val="35000"/>
            </a:spcAft>
            <a:buNone/>
          </a:pPr>
          <a:r>
            <a:rPr lang="en-US" sz="1100" kern="1200"/>
            <a:t>Repeat until convergence.</a:t>
          </a:r>
        </a:p>
      </dsp:txBody>
      <dsp:txXfrm>
        <a:off x="3744082" y="2514328"/>
        <a:ext cx="2377922" cy="897306"/>
      </dsp:txXfrm>
    </dsp:sp>
    <dsp:sp modelId="{F4DF44A8-0931-4F27-B3B2-57D86639F07C}">
      <dsp:nvSpPr>
        <dsp:cNvPr id="0" name=""/>
        <dsp:cNvSpPr/>
      </dsp:nvSpPr>
      <dsp:spPr>
        <a:xfrm>
          <a:off x="0" y="3809016"/>
          <a:ext cx="6151562" cy="84452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A9ADD-217A-4A00-8751-146B8D40DCDB}">
      <dsp:nvSpPr>
        <dsp:cNvPr id="0" name=""/>
        <dsp:cNvSpPr/>
      </dsp:nvSpPr>
      <dsp:spPr>
        <a:xfrm>
          <a:off x="255468" y="3999034"/>
          <a:ext cx="464942" cy="464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A08B57-F014-4A45-9C67-B1CFABC86A07}">
      <dsp:nvSpPr>
        <dsp:cNvPr id="0" name=""/>
        <dsp:cNvSpPr/>
      </dsp:nvSpPr>
      <dsp:spPr>
        <a:xfrm>
          <a:off x="975878" y="3809016"/>
          <a:ext cx="5146125" cy="8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65" tIns="94965" rIns="94965" bIns="94965" numCol="1" spcCol="1270" anchor="ctr" anchorCtr="0">
          <a:noAutofit/>
        </a:bodyPr>
        <a:lstStyle/>
        <a:p>
          <a:pPr marL="0" lvl="0" indent="0" algn="l" defTabSz="622300">
            <a:lnSpc>
              <a:spcPct val="90000"/>
            </a:lnSpc>
            <a:spcBef>
              <a:spcPct val="0"/>
            </a:spcBef>
            <a:spcAft>
              <a:spcPct val="35000"/>
            </a:spcAft>
            <a:buNone/>
          </a:pPr>
          <a:r>
            <a:rPr lang="en-US" sz="1400" kern="1200"/>
            <a:t>Convergence: The algorithm terminates when the shift (movement) of all data points is below a certain threshold. Typically, points that converge close to one another are considered to be in the same cluster.</a:t>
          </a:r>
        </a:p>
      </dsp:txBody>
      <dsp:txXfrm>
        <a:off x="975878" y="3809016"/>
        <a:ext cx="5146125" cy="897306"/>
      </dsp:txXfrm>
    </dsp:sp>
    <dsp:sp modelId="{B465468B-2C44-4FA8-B0C8-1012388DAC48}">
      <dsp:nvSpPr>
        <dsp:cNvPr id="0" name=""/>
        <dsp:cNvSpPr/>
      </dsp:nvSpPr>
      <dsp:spPr>
        <a:xfrm>
          <a:off x="0" y="4930649"/>
          <a:ext cx="6151562" cy="84452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0B7EC-7D2E-4194-84D5-4B7B2520CB30}">
      <dsp:nvSpPr>
        <dsp:cNvPr id="0" name=""/>
        <dsp:cNvSpPr/>
      </dsp:nvSpPr>
      <dsp:spPr>
        <a:xfrm>
          <a:off x="255468" y="5120667"/>
          <a:ext cx="464942" cy="4644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F8E91A-73A7-4055-838B-7F9ADC0AE367}">
      <dsp:nvSpPr>
        <dsp:cNvPr id="0" name=""/>
        <dsp:cNvSpPr/>
      </dsp:nvSpPr>
      <dsp:spPr>
        <a:xfrm>
          <a:off x="975878" y="4930649"/>
          <a:ext cx="5146125" cy="8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965" tIns="94965" rIns="94965" bIns="94965" numCol="1" spcCol="1270" anchor="ctr" anchorCtr="0">
          <a:noAutofit/>
        </a:bodyPr>
        <a:lstStyle/>
        <a:p>
          <a:pPr marL="0" lvl="0" indent="0" algn="l" defTabSz="622300">
            <a:lnSpc>
              <a:spcPct val="90000"/>
            </a:lnSpc>
            <a:spcBef>
              <a:spcPct val="0"/>
            </a:spcBef>
            <a:spcAft>
              <a:spcPct val="35000"/>
            </a:spcAft>
            <a:buNone/>
          </a:pPr>
          <a:r>
            <a:rPr lang="en-US" sz="1400" kern="1200"/>
            <a:t>Merging: As a final step, clusters whose modes (centers) are very close to one another may be merged to form a single cluster.</a:t>
          </a:r>
        </a:p>
      </dsp:txBody>
      <dsp:txXfrm>
        <a:off x="975878" y="4930649"/>
        <a:ext cx="5146125" cy="8973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CBD2D-04F3-4E6B-96E2-E45FBCBFC399}">
      <dsp:nvSpPr>
        <dsp:cNvPr id="0" name=""/>
        <dsp:cNvSpPr/>
      </dsp:nvSpPr>
      <dsp:spPr>
        <a:xfrm>
          <a:off x="0" y="55507"/>
          <a:ext cx="9282544" cy="6370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Predicting Tourist Arrivals: By using predictors such as historical data, economic indicators, marketing budgets, and even weather patterns, MLR can help in forecasting the number of tourists expected in a particular region or attraction.</a:t>
          </a:r>
        </a:p>
      </dsp:txBody>
      <dsp:txXfrm>
        <a:off x="31099" y="86606"/>
        <a:ext cx="9220346" cy="574867"/>
      </dsp:txXfrm>
    </dsp:sp>
    <dsp:sp modelId="{3335BE5D-E217-420B-BBFD-75E20B080812}">
      <dsp:nvSpPr>
        <dsp:cNvPr id="0" name=""/>
        <dsp:cNvSpPr/>
      </dsp:nvSpPr>
      <dsp:spPr>
        <a:xfrm>
          <a:off x="0" y="727132"/>
          <a:ext cx="9282544" cy="6370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Tourist Spending Analysis: MLR can be used to model how various factors like tourist demographics, duration of stay, purpose of travel, and attraction ratings influence the amount a tourist is likely to spend.</a:t>
          </a:r>
        </a:p>
      </dsp:txBody>
      <dsp:txXfrm>
        <a:off x="31099" y="758231"/>
        <a:ext cx="9220346" cy="574867"/>
      </dsp:txXfrm>
    </dsp:sp>
    <dsp:sp modelId="{67FADD0E-D08F-4E0A-A634-0178B52CE326}">
      <dsp:nvSpPr>
        <dsp:cNvPr id="0" name=""/>
        <dsp:cNvSpPr/>
      </dsp:nvSpPr>
      <dsp:spPr>
        <a:xfrm>
          <a:off x="0" y="1398757"/>
          <a:ext cx="9282544" cy="6370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Optimizing Marketing Campaigns: By modeling the effectiveness of various marketing channels (social media, TV, print, etc.) on tourist arrivals or spending, tourism boards and companies can better allocate their budgets.</a:t>
          </a:r>
        </a:p>
      </dsp:txBody>
      <dsp:txXfrm>
        <a:off x="31099" y="1429856"/>
        <a:ext cx="9220346" cy="574867"/>
      </dsp:txXfrm>
    </dsp:sp>
    <dsp:sp modelId="{03FB8F53-E998-4EEE-BE73-E7CD474CFDBF}">
      <dsp:nvSpPr>
        <dsp:cNvPr id="0" name=""/>
        <dsp:cNvSpPr/>
      </dsp:nvSpPr>
      <dsp:spPr>
        <a:xfrm>
          <a:off x="0" y="2070382"/>
          <a:ext cx="9282544" cy="6370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Evaluating Impact of Events: By analyzing data before and after major events (like festivals, sports events, etc.), MLR can help determine the economic impact of these events on tourism.</a:t>
          </a:r>
        </a:p>
      </dsp:txBody>
      <dsp:txXfrm>
        <a:off x="31099" y="2101481"/>
        <a:ext cx="9220346" cy="574867"/>
      </dsp:txXfrm>
    </dsp:sp>
    <dsp:sp modelId="{B0FC5ACF-5FA9-491D-AD21-9353779CACC8}">
      <dsp:nvSpPr>
        <dsp:cNvPr id="0" name=""/>
        <dsp:cNvSpPr/>
      </dsp:nvSpPr>
      <dsp:spPr>
        <a:xfrm>
          <a:off x="0" y="2742007"/>
          <a:ext cx="9282544" cy="6370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Resource Allocation: For cities or regions expecting an influx of tourists, MLR can help in predicting which amenities or services (like public transport, sanitation, security) might face more demand, based on factors such as the type of tourists arriving, their historical behavior, and scheduled events.</a:t>
          </a:r>
        </a:p>
      </dsp:txBody>
      <dsp:txXfrm>
        <a:off x="31099" y="2773106"/>
        <a:ext cx="9220346" cy="574867"/>
      </dsp:txXfrm>
    </dsp:sp>
    <dsp:sp modelId="{CCE01A76-A837-4EA5-9C66-52CB0C3C0692}">
      <dsp:nvSpPr>
        <dsp:cNvPr id="0" name=""/>
        <dsp:cNvSpPr/>
      </dsp:nvSpPr>
      <dsp:spPr>
        <a:xfrm>
          <a:off x="0" y="3413632"/>
          <a:ext cx="9282544" cy="6370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Tourist Satisfaction Analysis: Using feedback and reviews, MLR can help understand the factors most contributing to tourist satisfaction, which can then guide service improvements.</a:t>
          </a:r>
        </a:p>
      </dsp:txBody>
      <dsp:txXfrm>
        <a:off x="31099" y="3444731"/>
        <a:ext cx="9220346" cy="574867"/>
      </dsp:txXfrm>
    </dsp:sp>
    <dsp:sp modelId="{A0A1F9B4-763D-47DA-899E-5E093B0992E6}">
      <dsp:nvSpPr>
        <dsp:cNvPr id="0" name=""/>
        <dsp:cNvSpPr/>
      </dsp:nvSpPr>
      <dsp:spPr>
        <a:xfrm>
          <a:off x="0" y="4085257"/>
          <a:ext cx="9282544" cy="6370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Environmental Impact Analysis: With sustainability becoming crucial in tourism, MLR can help model the impact of tourist numbers on local environments using variables such as waste production, water usage, and carbon emissions.</a:t>
          </a:r>
        </a:p>
      </dsp:txBody>
      <dsp:txXfrm>
        <a:off x="31099" y="4116356"/>
        <a:ext cx="9220346" cy="574867"/>
      </dsp:txXfrm>
    </dsp:sp>
    <dsp:sp modelId="{BB84F0C7-3462-4604-8236-686FAD4B6323}">
      <dsp:nvSpPr>
        <dsp:cNvPr id="0" name=""/>
        <dsp:cNvSpPr/>
      </dsp:nvSpPr>
      <dsp:spPr>
        <a:xfrm>
          <a:off x="0" y="4756882"/>
          <a:ext cx="9282544" cy="6370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Personalized Offers and Packages: By modeling tourist preferences based on historical data, demographics, and feedback, MLR can be used to craft personalized tour packages or offers.</a:t>
          </a:r>
        </a:p>
      </dsp:txBody>
      <dsp:txXfrm>
        <a:off x="31099" y="4787981"/>
        <a:ext cx="9220346" cy="5748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71BEAC8-BFA5-485A-9BED-972D626624EF}" type="datetimeFigureOut">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195792791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BEAC8-BFA5-485A-9BED-972D626624EF}"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402735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BEAC8-BFA5-485A-9BED-972D626624EF}"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287562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1BEAC8-BFA5-485A-9BED-972D626624EF}" type="datetimeFigureOut">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147307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71BEAC8-BFA5-485A-9BED-972D626624EF}" type="datetimeFigureOut">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291239863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71BEAC8-BFA5-485A-9BED-972D626624EF}" type="datetimeFigureOut">
              <a:rPr lang="en-US" smtClean="0"/>
              <a:t>11/20/2023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307422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71BEAC8-BFA5-485A-9BED-972D626624EF}" type="datetimeFigureOut">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C4F9AE-2E97-435E-BE57-44C78DB08A0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2979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1BEAC8-BFA5-485A-9BED-972D626624EF}" type="datetimeFigureOut">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665017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BEAC8-BFA5-485A-9BED-972D626624EF}" type="datetimeFigureOut">
              <a:rPr lang="en-US" smtClean="0"/>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780971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71BEAC8-BFA5-485A-9BED-972D626624EF}" type="datetimeFigureOut">
              <a:rPr lang="en-US" smtClean="0"/>
              <a:t>11/20/2023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155324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71BEAC8-BFA5-485A-9BED-972D626624EF}" type="datetimeFigureOut">
              <a:rPr lang="en-US" smtClean="0"/>
              <a:t>11/20/2023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31C4F9AE-2E97-435E-BE57-44C78DB08A0C}" type="slidenum">
              <a:rPr lang="en-US" smtClean="0"/>
              <a:t>‹#›</a:t>
            </a:fld>
            <a:endParaRPr lang="en-US"/>
          </a:p>
        </p:txBody>
      </p:sp>
    </p:spTree>
    <p:extLst>
      <p:ext uri="{BB962C8B-B14F-4D97-AF65-F5344CB8AC3E}">
        <p14:creationId xmlns:p14="http://schemas.microsoft.com/office/powerpoint/2010/main" val="2471136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71BEAC8-BFA5-485A-9BED-972D626624EF}" type="datetimeFigureOut">
              <a:rPr lang="en-US" smtClean="0"/>
              <a:t>11/20/2023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1C4F9AE-2E97-435E-BE57-44C78DB08A0C}" type="slidenum">
              <a:rPr lang="en-US" smtClean="0"/>
              <a:t>‹#›</a:t>
            </a:fld>
            <a:endParaRPr lang="en-US"/>
          </a:p>
        </p:txBody>
      </p:sp>
    </p:spTree>
    <p:extLst>
      <p:ext uri="{BB962C8B-B14F-4D97-AF65-F5344CB8AC3E}">
        <p14:creationId xmlns:p14="http://schemas.microsoft.com/office/powerpoint/2010/main" val="1217310253"/>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948170-B3A6-590A-CDA3-E1AB4361C2C6}"/>
              </a:ext>
            </a:extLst>
          </p:cNvPr>
          <p:cNvPicPr>
            <a:picLocks noChangeAspect="1"/>
          </p:cNvPicPr>
          <p:nvPr/>
        </p:nvPicPr>
        <p:blipFill rotWithShape="1">
          <a:blip r:embed="rId2"/>
          <a:srcRect t="29687"/>
          <a:stretch/>
        </p:blipFill>
        <p:spPr>
          <a:xfrm>
            <a:off x="20" y="10"/>
            <a:ext cx="12191980" cy="6857990"/>
          </a:xfrm>
          <a:prstGeom prst="rect">
            <a:avLst/>
          </a:prstGeom>
        </p:spPr>
      </p:pic>
      <p:sp>
        <p:nvSpPr>
          <p:cNvPr id="2" name="Title 1">
            <a:extLst>
              <a:ext uri="{FF2B5EF4-FFF2-40B4-BE49-F238E27FC236}">
                <a16:creationId xmlns:a16="http://schemas.microsoft.com/office/drawing/2014/main" id="{8211432F-F216-2B05-C85B-0E070C95AFA7}"/>
              </a:ext>
            </a:extLst>
          </p:cNvPr>
          <p:cNvSpPr>
            <a:spLocks noGrp="1"/>
          </p:cNvSpPr>
          <p:nvPr>
            <p:ph type="ctrTitle"/>
          </p:nvPr>
        </p:nvSpPr>
        <p:spPr>
          <a:xfrm>
            <a:off x="796009" y="792159"/>
            <a:ext cx="4967482" cy="5438274"/>
          </a:xfrm>
          <a:prstGeom prst="ellipse">
            <a:avLst/>
          </a:prstGeom>
          <a:solidFill>
            <a:srgbClr val="000000">
              <a:alpha val="75000"/>
            </a:srgbClr>
          </a:solidFill>
          <a:ln>
            <a:noFill/>
          </a:ln>
        </p:spPr>
        <p:txBody>
          <a:bodyPr vert="horz" lIns="182880" tIns="182880" rIns="182880" bIns="182880" rtlCol="0" anchor="ctr">
            <a:normAutofit fontScale="90000"/>
          </a:bodyPr>
          <a:lstStyle/>
          <a:p>
            <a:pPr>
              <a:spcAft>
                <a:spcPts val="800"/>
              </a:spcAft>
            </a:pPr>
            <a:r>
              <a:rPr lang="en-US" sz="1800" kern="1200" cap="all" spc="200" baseline="0" dirty="0">
                <a:solidFill>
                  <a:srgbClr val="FFFFFF"/>
                </a:solidFill>
                <a:effectLst/>
                <a:latin typeface="+mj-lt"/>
                <a:ea typeface="+mj-ea"/>
                <a:cs typeface="+mj-cs"/>
              </a:rPr>
              <a:t>Master Project,</a:t>
            </a:r>
            <a:br>
              <a:rPr lang="en-US" sz="1800" kern="1200" cap="all" spc="200" baseline="0" dirty="0">
                <a:solidFill>
                  <a:srgbClr val="FFFFFF"/>
                </a:solidFill>
                <a:effectLst/>
                <a:latin typeface="+mj-lt"/>
                <a:ea typeface="+mj-ea"/>
                <a:cs typeface="+mj-cs"/>
              </a:rPr>
            </a:br>
            <a:br>
              <a:rPr lang="en-US" sz="1800" kern="1200" cap="all" spc="200" baseline="0" dirty="0">
                <a:solidFill>
                  <a:srgbClr val="FFFFFF"/>
                </a:solidFill>
                <a:effectLst/>
                <a:latin typeface="+mj-lt"/>
                <a:ea typeface="+mj-ea"/>
                <a:cs typeface="+mj-cs"/>
              </a:rPr>
            </a:br>
            <a:br>
              <a:rPr lang="en-US" sz="1800" kern="1200" cap="all" spc="200" baseline="0" dirty="0">
                <a:solidFill>
                  <a:srgbClr val="FFFFFF"/>
                </a:solidFill>
                <a:effectLst/>
                <a:latin typeface="+mj-lt"/>
                <a:ea typeface="+mj-ea"/>
                <a:cs typeface="+mj-cs"/>
              </a:rPr>
            </a:br>
            <a:r>
              <a:rPr lang="en-US" sz="1800" b="1" kern="1200" cap="all" spc="200" baseline="0" dirty="0">
                <a:solidFill>
                  <a:srgbClr val="FFFFFF"/>
                </a:solidFill>
                <a:effectLst/>
                <a:latin typeface="+mj-lt"/>
                <a:ea typeface="+mj-ea"/>
                <a:cs typeface="+mj-cs"/>
              </a:rPr>
              <a:t>IoT-Based Data Analytic Techniques for the Smart Tourism</a:t>
            </a:r>
            <a:br>
              <a:rPr lang="en-US" sz="1800" b="1" kern="1200" cap="all" spc="200" baseline="0" dirty="0">
                <a:solidFill>
                  <a:srgbClr val="FFFFFF"/>
                </a:solidFill>
                <a:effectLst/>
                <a:latin typeface="+mj-lt"/>
                <a:ea typeface="+mj-ea"/>
                <a:cs typeface="+mj-cs"/>
              </a:rPr>
            </a:br>
            <a:br>
              <a:rPr lang="en-US" sz="1800" kern="1200" cap="all" spc="200" baseline="0" dirty="0">
                <a:solidFill>
                  <a:srgbClr val="FFFFFF"/>
                </a:solidFill>
                <a:effectLst/>
                <a:latin typeface="+mj-lt"/>
                <a:ea typeface="+mj-ea"/>
                <a:cs typeface="+mj-cs"/>
              </a:rPr>
            </a:br>
            <a:br>
              <a:rPr lang="en-US" sz="1800" kern="1200" cap="all" spc="200" baseline="0" dirty="0">
                <a:solidFill>
                  <a:srgbClr val="FFFFFF"/>
                </a:solidFill>
                <a:effectLst/>
                <a:latin typeface="+mj-lt"/>
                <a:ea typeface="+mj-ea"/>
                <a:cs typeface="+mj-cs"/>
              </a:rPr>
            </a:br>
            <a:r>
              <a:rPr lang="en-US" sz="1800" kern="1200" cap="all" spc="200" baseline="0" dirty="0">
                <a:solidFill>
                  <a:srgbClr val="FFFFFF"/>
                </a:solidFill>
                <a:effectLst/>
                <a:latin typeface="+mj-lt"/>
                <a:ea typeface="+mj-ea"/>
                <a:cs typeface="+mj-cs"/>
              </a:rPr>
              <a:t>Primary Advisor : Dr. Ahmed Khaled</a:t>
            </a:r>
            <a:br>
              <a:rPr lang="en-US" sz="1800" kern="1200" cap="all" spc="200" baseline="0" dirty="0">
                <a:solidFill>
                  <a:srgbClr val="FFFFFF"/>
                </a:solidFill>
                <a:effectLst/>
                <a:latin typeface="+mj-lt"/>
                <a:ea typeface="+mj-ea"/>
                <a:cs typeface="+mj-cs"/>
              </a:rPr>
            </a:br>
            <a:br>
              <a:rPr lang="en-US" sz="1800" kern="1200" cap="all" spc="200" baseline="0" dirty="0">
                <a:solidFill>
                  <a:srgbClr val="FFFFFF"/>
                </a:solidFill>
                <a:effectLst/>
                <a:latin typeface="+mj-lt"/>
                <a:ea typeface="+mj-ea"/>
                <a:cs typeface="+mj-cs"/>
              </a:rPr>
            </a:br>
            <a:br>
              <a:rPr lang="en-US" sz="1800" kern="1200" cap="all" spc="200" baseline="0" dirty="0">
                <a:solidFill>
                  <a:srgbClr val="FFFFFF"/>
                </a:solidFill>
                <a:effectLst/>
                <a:latin typeface="+mj-lt"/>
                <a:ea typeface="+mj-ea"/>
                <a:cs typeface="+mj-cs"/>
              </a:rPr>
            </a:br>
            <a:r>
              <a:rPr lang="en-US" sz="1800" kern="1200" cap="all" spc="200" baseline="0" dirty="0">
                <a:solidFill>
                  <a:srgbClr val="FFFFFF"/>
                </a:solidFill>
                <a:effectLst/>
                <a:latin typeface="+mj-lt"/>
                <a:ea typeface="+mj-ea"/>
                <a:cs typeface="+mj-cs"/>
              </a:rPr>
              <a:t>Levent </a:t>
            </a:r>
            <a:r>
              <a:rPr lang="en-US" sz="1800" kern="1200" cap="all" spc="200" baseline="0" dirty="0" err="1">
                <a:solidFill>
                  <a:srgbClr val="FFFFFF"/>
                </a:solidFill>
                <a:effectLst/>
                <a:latin typeface="+mj-lt"/>
                <a:ea typeface="+mj-ea"/>
                <a:cs typeface="+mj-cs"/>
              </a:rPr>
              <a:t>Gumrukcu</a:t>
            </a:r>
            <a:br>
              <a:rPr lang="en-US" sz="500" kern="1200" cap="all" spc="200" baseline="0" dirty="0">
                <a:solidFill>
                  <a:srgbClr val="FFFFFF"/>
                </a:solidFill>
                <a:effectLst/>
                <a:latin typeface="+mj-lt"/>
                <a:ea typeface="+mj-ea"/>
                <a:cs typeface="+mj-cs"/>
              </a:rPr>
            </a:br>
            <a:endParaRPr lang="en-US" sz="500" kern="1200" cap="all" spc="200" baseline="0" dirty="0">
              <a:solidFill>
                <a:srgbClr val="FFFFFF"/>
              </a:solidFill>
              <a:latin typeface="+mj-lt"/>
              <a:ea typeface="+mj-ea"/>
              <a:cs typeface="+mj-cs"/>
            </a:endParaRPr>
          </a:p>
        </p:txBody>
      </p:sp>
      <p:sp>
        <p:nvSpPr>
          <p:cNvPr id="8" name="Oval 7">
            <a:extLst>
              <a:ext uri="{FF2B5EF4-FFF2-40B4-BE49-F238E27FC236}">
                <a16:creationId xmlns:a16="http://schemas.microsoft.com/office/drawing/2014/main" id="{08BB1C48-A06D-4315-9809-A60A6F41C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417" y="627567"/>
            <a:ext cx="2615184" cy="2615184"/>
          </a:xfrm>
          <a:prstGeom prst="ellipse">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670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12BC-C4E0-1028-EB36-B99C1DBD1C4E}"/>
              </a:ext>
            </a:extLst>
          </p:cNvPr>
          <p:cNvSpPr>
            <a:spLocks noGrp="1"/>
          </p:cNvSpPr>
          <p:nvPr>
            <p:ph type="title"/>
          </p:nvPr>
        </p:nvSpPr>
        <p:spPr>
          <a:xfrm>
            <a:off x="2472676" y="393992"/>
            <a:ext cx="7729728" cy="1188720"/>
          </a:xfrm>
        </p:spPr>
        <p:txBody>
          <a:bodyPr>
            <a:normAutofit/>
          </a:bodyPr>
          <a:lstStyle/>
          <a:p>
            <a:r>
              <a:rPr lang="tr-TR" dirty="0"/>
              <a:t>1. Affınıty propagatıon</a:t>
            </a:r>
            <a:endParaRPr lang="en-US" dirty="0"/>
          </a:p>
        </p:txBody>
      </p:sp>
      <p:sp>
        <p:nvSpPr>
          <p:cNvPr id="3" name="Content Placeholder 2">
            <a:extLst>
              <a:ext uri="{FF2B5EF4-FFF2-40B4-BE49-F238E27FC236}">
                <a16:creationId xmlns:a16="http://schemas.microsoft.com/office/drawing/2014/main" id="{7B55CDBC-5D2B-C5E3-823A-BC623C3B5E65}"/>
              </a:ext>
            </a:extLst>
          </p:cNvPr>
          <p:cNvSpPr>
            <a:spLocks noGrp="1"/>
          </p:cNvSpPr>
          <p:nvPr>
            <p:ph idx="1"/>
          </p:nvPr>
        </p:nvSpPr>
        <p:spPr>
          <a:xfrm>
            <a:off x="677333" y="1768416"/>
            <a:ext cx="5816600" cy="4450270"/>
          </a:xfrm>
        </p:spPr>
        <p:txBody>
          <a:bodyPr>
            <a:normAutofit fontScale="70000" lnSpcReduction="20000"/>
          </a:bodyPr>
          <a:lstStyle/>
          <a:p>
            <a:pPr marL="0" indent="0">
              <a:buNone/>
            </a:pPr>
            <a:r>
              <a:rPr lang="en-US" sz="1800" dirty="0">
                <a:effectLst/>
                <a:latin typeface="Calibri" panose="020F0502020204030204" pitchFamily="34" charset="0"/>
                <a:ea typeface="Calibri" panose="020F0502020204030204" pitchFamily="34" charset="0"/>
              </a:rPr>
              <a:t>Affinity Propagation (AP) is a clustering algorithm that aims to identify exemplars among data points. An exemplar is a data point that is representative of a cluster. </a:t>
            </a:r>
            <a:endParaRPr lang="tr-TR" sz="1800" dirty="0">
              <a:effectLst/>
              <a:latin typeface="Calibri" panose="020F0502020204030204" pitchFamily="34" charset="0"/>
              <a:ea typeface="Calibri" panose="020F0502020204030204" pitchFamily="34" charset="0"/>
            </a:endParaRPr>
          </a:p>
          <a:p>
            <a:pPr marL="0" indent="0">
              <a:buNone/>
            </a:pPr>
            <a:r>
              <a:rPr lang="tr-TR" sz="1800" dirty="0">
                <a:latin typeface="Calibri" panose="020F0502020204030204" pitchFamily="34"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How it works:</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Similarity Matrix: For each pair of data points, compute the similarity. Typically, the negative squared distance is used as the similarity measure. The more similar two points are, the higher the value will be.</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Responsibility and Availability: These are two matrices introduced by the algorithm.</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Responsibility </a:t>
            </a:r>
            <a:r>
              <a:rPr lang="en-US" sz="1800" i="1" dirty="0">
                <a:effectLst/>
                <a:latin typeface="Calibri" panose="020F0502020204030204" pitchFamily="34" charset="0"/>
                <a:ea typeface="Times New Roman" panose="02020603050405020304" pitchFamily="18" charset="0"/>
              </a:rPr>
              <a:t>(r(</a:t>
            </a:r>
            <a:r>
              <a:rPr lang="en-US" sz="1800" i="1" dirty="0" err="1">
                <a:effectLst/>
                <a:latin typeface="Calibri" panose="020F0502020204030204" pitchFamily="34" charset="0"/>
                <a:ea typeface="Times New Roman" panose="02020603050405020304" pitchFamily="18" charset="0"/>
              </a:rPr>
              <a:t>i,k</a:t>
            </a:r>
            <a:r>
              <a:rPr lang="en-US" sz="1800" i="1"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 reflects the suitability of data point k to serve as the exemplar for </a:t>
            </a:r>
            <a:r>
              <a:rPr lang="en-US" sz="1800" dirty="0" err="1">
                <a:effectLst/>
                <a:latin typeface="Calibri" panose="020F0502020204030204" pitchFamily="34" charset="0"/>
                <a:ea typeface="Times New Roman" panose="02020603050405020304" pitchFamily="18" charset="0"/>
              </a:rPr>
              <a:t>i</a:t>
            </a:r>
            <a:r>
              <a:rPr lang="en-US" sz="1800" dirty="0">
                <a:effectLst/>
                <a:latin typeface="Calibri" panose="020F0502020204030204" pitchFamily="34" charset="0"/>
                <a:ea typeface="Times New Roman" panose="02020603050405020304" pitchFamily="18" charset="0"/>
              </a:rPr>
              <a:t>, relative to other potential exemplars for </a:t>
            </a:r>
            <a:r>
              <a:rPr lang="en-US" sz="1800" dirty="0" err="1">
                <a:effectLst/>
                <a:latin typeface="Calibri" panose="020F0502020204030204" pitchFamily="34" charset="0"/>
                <a:ea typeface="Times New Roman" panose="02020603050405020304" pitchFamily="18" charset="0"/>
              </a:rPr>
              <a:t>i</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Availability </a:t>
            </a:r>
            <a:r>
              <a:rPr lang="en-US" sz="1800" i="1" dirty="0">
                <a:effectLst/>
                <a:latin typeface="Calibri" panose="020F0502020204030204" pitchFamily="34" charset="0"/>
                <a:ea typeface="Times New Roman" panose="02020603050405020304" pitchFamily="18" charset="0"/>
              </a:rPr>
              <a:t>(a(</a:t>
            </a:r>
            <a:r>
              <a:rPr lang="en-US" sz="1800" i="1" dirty="0" err="1">
                <a:effectLst/>
                <a:latin typeface="Calibri" panose="020F0502020204030204" pitchFamily="34" charset="0"/>
                <a:ea typeface="Times New Roman" panose="02020603050405020304" pitchFamily="18" charset="0"/>
              </a:rPr>
              <a:t>i,k</a:t>
            </a:r>
            <a:r>
              <a:rPr lang="en-US" sz="1800" i="1"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 reflects the extent to which point </a:t>
            </a:r>
            <a:r>
              <a:rPr lang="en-US" sz="1800" dirty="0" err="1">
                <a:effectLst/>
                <a:latin typeface="Calibri" panose="020F0502020204030204" pitchFamily="34" charset="0"/>
                <a:ea typeface="Times New Roman" panose="02020603050405020304" pitchFamily="18" charset="0"/>
              </a:rPr>
              <a:t>i</a:t>
            </a:r>
            <a:r>
              <a:rPr lang="en-US" sz="1800" dirty="0">
                <a:effectLst/>
                <a:latin typeface="Calibri" panose="020F0502020204030204" pitchFamily="34" charset="0"/>
                <a:ea typeface="Times New Roman" panose="02020603050405020304" pitchFamily="18" charset="0"/>
              </a:rPr>
              <a:t> chooses k as its exemplar, taking into account other points' preference for k as an exemplar.</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Iterative Message Passing: The algorithm proceeds by iteratively updating the responsibility and availability matrices.</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Responsibility update: </a:t>
            </a:r>
            <a:r>
              <a:rPr lang="en-US" sz="1800" i="1" dirty="0">
                <a:effectLst/>
                <a:latin typeface="Calibri" panose="020F0502020204030204" pitchFamily="34" charset="0"/>
                <a:ea typeface="Times New Roman" panose="02020603050405020304" pitchFamily="18" charset="0"/>
              </a:rPr>
              <a:t>r(</a:t>
            </a:r>
            <a:r>
              <a:rPr lang="en-US" sz="1800" i="1" dirty="0" err="1">
                <a:effectLst/>
                <a:latin typeface="Calibri" panose="020F0502020204030204" pitchFamily="34" charset="0"/>
                <a:ea typeface="Times New Roman" panose="02020603050405020304" pitchFamily="18" charset="0"/>
              </a:rPr>
              <a:t>i,k</a:t>
            </a:r>
            <a:r>
              <a:rPr lang="en-US" sz="1800" i="1" dirty="0">
                <a:effectLst/>
                <a:latin typeface="Calibri" panose="020F0502020204030204" pitchFamily="34" charset="0"/>
                <a:ea typeface="Times New Roman" panose="02020603050405020304" pitchFamily="18" charset="0"/>
              </a:rPr>
              <a:t>) = s(</a:t>
            </a:r>
            <a:r>
              <a:rPr lang="en-US" sz="1800" i="1" dirty="0" err="1">
                <a:effectLst/>
                <a:latin typeface="Calibri" panose="020F0502020204030204" pitchFamily="34" charset="0"/>
                <a:ea typeface="Times New Roman" panose="02020603050405020304" pitchFamily="18" charset="0"/>
              </a:rPr>
              <a:t>i,k</a:t>
            </a:r>
            <a:r>
              <a:rPr lang="en-US" sz="1800" i="1" dirty="0">
                <a:effectLst/>
                <a:latin typeface="Calibri" panose="020F0502020204030204" pitchFamily="34" charset="0"/>
                <a:ea typeface="Times New Roman" panose="02020603050405020304" pitchFamily="18" charset="0"/>
              </a:rPr>
              <a:t>) - max{a(</a:t>
            </a:r>
            <a:r>
              <a:rPr lang="en-US" sz="1800" i="1" dirty="0" err="1">
                <a:effectLst/>
                <a:latin typeface="Calibri" panose="020F0502020204030204" pitchFamily="34" charset="0"/>
                <a:ea typeface="Times New Roman" panose="02020603050405020304" pitchFamily="18" charset="0"/>
              </a:rPr>
              <a:t>i,k</a:t>
            </a:r>
            <a:r>
              <a:rPr lang="en-US" sz="1800" i="1" dirty="0">
                <a:effectLst/>
                <a:latin typeface="Calibri" panose="020F0502020204030204" pitchFamily="34" charset="0"/>
                <a:ea typeface="Times New Roman" panose="02020603050405020304" pitchFamily="18" charset="0"/>
              </a:rPr>
              <a:t>')+s(</a:t>
            </a:r>
            <a:r>
              <a:rPr lang="en-US" sz="1800" i="1" dirty="0" err="1">
                <a:effectLst/>
                <a:latin typeface="Calibri" panose="020F0502020204030204" pitchFamily="34" charset="0"/>
                <a:ea typeface="Times New Roman" panose="02020603050405020304" pitchFamily="18" charset="0"/>
              </a:rPr>
              <a:t>i,k</a:t>
            </a:r>
            <a:r>
              <a:rPr lang="en-US" sz="1800" i="1" dirty="0">
                <a:effectLst/>
                <a:latin typeface="Calibri" panose="020F0502020204030204" pitchFamily="34" charset="0"/>
                <a:ea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rPr>
              <a:t> for all k' not equal to k.</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Availability update: </a:t>
            </a:r>
            <a:r>
              <a:rPr lang="en-US" sz="1800" i="1" dirty="0">
                <a:effectLst/>
                <a:latin typeface="Calibri" panose="020F0502020204030204" pitchFamily="34" charset="0"/>
                <a:ea typeface="Times New Roman" panose="02020603050405020304" pitchFamily="18" charset="0"/>
              </a:rPr>
              <a:t>a(</a:t>
            </a:r>
            <a:r>
              <a:rPr lang="en-US" sz="1800" i="1" dirty="0" err="1">
                <a:effectLst/>
                <a:latin typeface="Calibri" panose="020F0502020204030204" pitchFamily="34" charset="0"/>
                <a:ea typeface="Times New Roman" panose="02020603050405020304" pitchFamily="18" charset="0"/>
              </a:rPr>
              <a:t>i,k</a:t>
            </a:r>
            <a:r>
              <a:rPr lang="en-US" sz="1800" i="1" dirty="0">
                <a:effectLst/>
                <a:latin typeface="Calibri" panose="020F0502020204030204" pitchFamily="34" charset="0"/>
                <a:ea typeface="Times New Roman" panose="02020603050405020304" pitchFamily="18" charset="0"/>
              </a:rPr>
              <a:t>) = min{0, r(</a:t>
            </a:r>
            <a:r>
              <a:rPr lang="en-US" sz="1800" i="1" dirty="0" err="1">
                <a:effectLst/>
                <a:latin typeface="Calibri" panose="020F0502020204030204" pitchFamily="34" charset="0"/>
                <a:ea typeface="Times New Roman" panose="02020603050405020304" pitchFamily="18" charset="0"/>
              </a:rPr>
              <a:t>k,k</a:t>
            </a:r>
            <a:r>
              <a:rPr lang="en-US" sz="1800" i="1" dirty="0">
                <a:effectLst/>
                <a:latin typeface="Calibri" panose="020F0502020204030204" pitchFamily="34" charset="0"/>
                <a:ea typeface="Times New Roman" panose="02020603050405020304" pitchFamily="18" charset="0"/>
              </a:rPr>
              <a:t>) + sum(max{0, r(</a:t>
            </a:r>
            <a:r>
              <a:rPr lang="en-US" sz="1800" i="1" dirty="0" err="1">
                <a:effectLst/>
                <a:latin typeface="Calibri" panose="020F0502020204030204" pitchFamily="34" charset="0"/>
                <a:ea typeface="Times New Roman" panose="02020603050405020304" pitchFamily="18" charset="0"/>
              </a:rPr>
              <a:t>i</a:t>
            </a:r>
            <a:r>
              <a:rPr lang="en-US" sz="1800" i="1" dirty="0">
                <a:effectLst/>
                <a:latin typeface="Calibri" panose="020F0502020204030204" pitchFamily="34" charset="0"/>
                <a:ea typeface="Times New Roman" panose="02020603050405020304" pitchFamily="18" charset="0"/>
              </a:rPr>
              <a:t>',k)})}</a:t>
            </a:r>
            <a:r>
              <a:rPr lang="en-US" sz="1800" dirty="0">
                <a:effectLst/>
                <a:latin typeface="Calibri" panose="020F0502020204030204" pitchFamily="34" charset="0"/>
                <a:ea typeface="Times New Roman" panose="02020603050405020304" pitchFamily="18" charset="0"/>
              </a:rPr>
              <a:t> for all </a:t>
            </a:r>
            <a:r>
              <a:rPr lang="en-US" sz="1800" dirty="0" err="1">
                <a:effectLst/>
                <a:latin typeface="Calibri" panose="020F0502020204030204" pitchFamily="34" charset="0"/>
                <a:ea typeface="Times New Roman" panose="02020603050405020304" pitchFamily="18" charset="0"/>
              </a:rPr>
              <a:t>i</a:t>
            </a:r>
            <a:r>
              <a:rPr lang="en-US" sz="1800" dirty="0">
                <a:effectLst/>
                <a:latin typeface="Calibri" panose="020F0502020204030204" pitchFamily="34" charset="0"/>
                <a:ea typeface="Times New Roman" panose="02020603050405020304" pitchFamily="18" charset="0"/>
              </a:rPr>
              <a:t>' not equal to </a:t>
            </a:r>
            <a:r>
              <a:rPr lang="en-US" sz="1800" dirty="0" err="1">
                <a:effectLst/>
                <a:latin typeface="Calibri" panose="020F0502020204030204" pitchFamily="34" charset="0"/>
                <a:ea typeface="Times New Roman" panose="02020603050405020304" pitchFamily="18" charset="0"/>
              </a:rPr>
              <a:t>i</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Deciding Exemplars: After several iterations, the algorithm converges, and exemplars for each data point can be found by combining the responsibility and availability matrices.</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7170" name="Picture 2" descr="Clustering Algorithms: K-Means, EMC and Affinity Propagation | Toptal®">
            <a:extLst>
              <a:ext uri="{FF2B5EF4-FFF2-40B4-BE49-F238E27FC236}">
                <a16:creationId xmlns:a16="http://schemas.microsoft.com/office/drawing/2014/main" id="{68D1A07D-B13D-327F-B775-0261435AEA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85000" y="2909544"/>
            <a:ext cx="4521200" cy="236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5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E30B1F-7FB3-0A3C-8D5C-C66F672AD585}"/>
              </a:ext>
            </a:extLst>
          </p:cNvPr>
          <p:cNvSpPr>
            <a:spLocks noGrp="1"/>
          </p:cNvSpPr>
          <p:nvPr>
            <p:ph idx="1"/>
          </p:nvPr>
        </p:nvSpPr>
        <p:spPr>
          <a:xfrm>
            <a:off x="643467" y="2638044"/>
            <a:ext cx="6242715" cy="3415622"/>
          </a:xfrm>
        </p:spPr>
        <p:txBody>
          <a:bodyPr>
            <a:normAutofit/>
          </a:bodyPr>
          <a:lstStyle/>
          <a:p>
            <a:pPr marL="0" indent="0">
              <a:lnSpc>
                <a:spcPct val="90000"/>
              </a:lnSpc>
              <a:buNone/>
            </a:pPr>
            <a:r>
              <a:rPr lang="en-US" sz="1300">
                <a:solidFill>
                  <a:schemeClr val="bg1"/>
                </a:solidFill>
                <a:effectLst/>
                <a:latin typeface="Calibri" panose="020F0502020204030204" pitchFamily="34" charset="0"/>
                <a:ea typeface="Times New Roman" panose="02020603050405020304" pitchFamily="18" charset="0"/>
              </a:rPr>
              <a:t>Advantages:</a:t>
            </a:r>
            <a:endParaRPr lang="en-US" sz="1300">
              <a:solidFill>
                <a:schemeClr val="bg1"/>
              </a:solidFill>
              <a:effectLst/>
              <a:latin typeface="Times New Roman" panose="02020603050405020304" pitchFamily="18" charset="0"/>
              <a:ea typeface="Times New Roman" panose="02020603050405020304" pitchFamily="18" charset="0"/>
            </a:endParaRPr>
          </a:p>
          <a:p>
            <a:pPr>
              <a:lnSpc>
                <a:spcPct val="90000"/>
              </a:lnSpc>
            </a:pPr>
            <a:r>
              <a:rPr lang="en-US" sz="1300">
                <a:solidFill>
                  <a:schemeClr val="bg1"/>
                </a:solidFill>
                <a:effectLst/>
                <a:latin typeface="Calibri" panose="020F0502020204030204" pitchFamily="34" charset="0"/>
                <a:ea typeface="Times New Roman" panose="02020603050405020304" pitchFamily="18" charset="0"/>
              </a:rPr>
              <a:t>No need to specify the number of clusters: The algorithm itself will determine the number of clusters based on the data.</a:t>
            </a:r>
            <a:endParaRPr lang="en-US" sz="1300">
              <a:solidFill>
                <a:schemeClr val="bg1"/>
              </a:solidFill>
              <a:effectLst/>
              <a:latin typeface="Times New Roman" panose="02020603050405020304" pitchFamily="18" charset="0"/>
              <a:ea typeface="Times New Roman" panose="02020603050405020304" pitchFamily="18" charset="0"/>
            </a:endParaRPr>
          </a:p>
          <a:p>
            <a:pPr>
              <a:lnSpc>
                <a:spcPct val="90000"/>
              </a:lnSpc>
            </a:pPr>
            <a:r>
              <a:rPr lang="en-US" sz="1300">
                <a:solidFill>
                  <a:schemeClr val="bg1"/>
                </a:solidFill>
                <a:effectLst/>
                <a:latin typeface="Calibri" panose="020F0502020204030204" pitchFamily="34" charset="0"/>
                <a:ea typeface="Times New Roman" panose="02020603050405020304" pitchFamily="18" charset="0"/>
              </a:rPr>
              <a:t>Can find clusters of different shapes: Unlike K-means, which is generally suitable for spherical clusters, AP can find clusters of various shapes.</a:t>
            </a:r>
            <a:endParaRPr lang="tr-TR" sz="1300">
              <a:solidFill>
                <a:schemeClr val="bg1"/>
              </a:solidFill>
              <a:effectLst/>
              <a:latin typeface="Calibri" panose="020F0502020204030204" pitchFamily="34" charset="0"/>
              <a:ea typeface="Times New Roman" panose="02020603050405020304" pitchFamily="18" charset="0"/>
            </a:endParaRPr>
          </a:p>
          <a:p>
            <a:pPr>
              <a:lnSpc>
                <a:spcPct val="90000"/>
              </a:lnSpc>
            </a:pPr>
            <a:endParaRPr lang="tr-TR" sz="1300">
              <a:solidFill>
                <a:schemeClr val="bg1"/>
              </a:solidFill>
              <a:latin typeface="Calibri" panose="020F0502020204030204" pitchFamily="34" charset="0"/>
              <a:ea typeface="Times New Roman" panose="02020603050405020304" pitchFamily="18" charset="0"/>
            </a:endParaRPr>
          </a:p>
          <a:p>
            <a:pPr marL="0" indent="0">
              <a:lnSpc>
                <a:spcPct val="90000"/>
              </a:lnSpc>
              <a:buNone/>
            </a:pPr>
            <a:endParaRPr lang="en-US" sz="1300">
              <a:solidFill>
                <a:schemeClr val="bg1"/>
              </a:solidFill>
              <a:effectLst/>
              <a:latin typeface="Times New Roman" panose="02020603050405020304" pitchFamily="18" charset="0"/>
              <a:ea typeface="Times New Roman" panose="02020603050405020304" pitchFamily="18" charset="0"/>
            </a:endParaRPr>
          </a:p>
          <a:p>
            <a:pPr marL="0" indent="0">
              <a:lnSpc>
                <a:spcPct val="90000"/>
              </a:lnSpc>
              <a:buNone/>
            </a:pPr>
            <a:r>
              <a:rPr lang="en-US" sz="1300">
                <a:solidFill>
                  <a:schemeClr val="bg1"/>
                </a:solidFill>
                <a:effectLst/>
                <a:latin typeface="Calibri" panose="020F0502020204030204" pitchFamily="34" charset="0"/>
                <a:ea typeface="Times New Roman" panose="02020603050405020304" pitchFamily="18" charset="0"/>
              </a:rPr>
              <a:t>Disadvantages:</a:t>
            </a:r>
            <a:endParaRPr lang="en-US" sz="1300">
              <a:solidFill>
                <a:schemeClr val="bg1"/>
              </a:solidFill>
              <a:effectLst/>
              <a:latin typeface="Times New Roman" panose="02020603050405020304" pitchFamily="18" charset="0"/>
              <a:ea typeface="Times New Roman" panose="02020603050405020304" pitchFamily="18" charset="0"/>
            </a:endParaRPr>
          </a:p>
          <a:p>
            <a:pPr>
              <a:lnSpc>
                <a:spcPct val="90000"/>
              </a:lnSpc>
            </a:pPr>
            <a:r>
              <a:rPr lang="en-US" sz="1300">
                <a:solidFill>
                  <a:schemeClr val="bg1"/>
                </a:solidFill>
                <a:effectLst/>
                <a:latin typeface="Calibri" panose="020F0502020204030204" pitchFamily="34" charset="0"/>
                <a:ea typeface="Times New Roman" panose="02020603050405020304" pitchFamily="18" charset="0"/>
              </a:rPr>
              <a:t>Computationally intensive: Due to the message-passing mechanism and the handling of matrices, the algorithm can be more computationally demanding than some other clustering methods, especially for large datasets.</a:t>
            </a:r>
            <a:endParaRPr lang="en-US" sz="1300">
              <a:solidFill>
                <a:schemeClr val="bg1"/>
              </a:solidFill>
              <a:effectLst/>
              <a:latin typeface="Times New Roman" panose="02020603050405020304" pitchFamily="18" charset="0"/>
              <a:ea typeface="Times New Roman" panose="02020603050405020304" pitchFamily="18" charset="0"/>
            </a:endParaRPr>
          </a:p>
          <a:p>
            <a:pPr>
              <a:lnSpc>
                <a:spcPct val="90000"/>
              </a:lnSpc>
            </a:pPr>
            <a:r>
              <a:rPr lang="en-US" sz="1300">
                <a:solidFill>
                  <a:schemeClr val="bg1"/>
                </a:solidFill>
                <a:effectLst/>
                <a:latin typeface="Calibri" panose="020F0502020204030204" pitchFamily="34" charset="0"/>
                <a:ea typeface="Times New Roman" panose="02020603050405020304" pitchFamily="18" charset="0"/>
              </a:rPr>
              <a:t>Sensitive to preference parameter: There's a "preference" parameter that impacts the number of exemplars. If not set properly, it can yield too many or too few clusters.</a:t>
            </a:r>
            <a:endParaRPr lang="en-US" sz="1300">
              <a:solidFill>
                <a:schemeClr val="bg1"/>
              </a:solidFill>
              <a:effectLst/>
              <a:latin typeface="Times New Roman" panose="02020603050405020304" pitchFamily="18" charset="0"/>
              <a:ea typeface="Times New Roman" panose="02020603050405020304" pitchFamily="18" charset="0"/>
            </a:endParaRPr>
          </a:p>
          <a:p>
            <a:pPr>
              <a:lnSpc>
                <a:spcPct val="90000"/>
              </a:lnSpc>
            </a:pPr>
            <a:endParaRPr lang="en-US" sz="1300">
              <a:solidFill>
                <a:schemeClr val="bg1"/>
              </a:solidFill>
            </a:endParaRPr>
          </a:p>
        </p:txBody>
      </p:sp>
      <p:pic>
        <p:nvPicPr>
          <p:cNvPr id="1028" name="Picture 4" descr="Top 12 LLC Advantages and Disadvantages | Corporate Direct">
            <a:extLst>
              <a:ext uri="{FF2B5EF4-FFF2-40B4-BE49-F238E27FC236}">
                <a16:creationId xmlns:a16="http://schemas.microsoft.com/office/drawing/2014/main" id="{7EABA17F-E96C-79FF-1F14-A072ACAB3D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19870" y="1614253"/>
            <a:ext cx="3428662" cy="342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277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A224CA-C9D8-F6DE-86B5-2C1D9235BEDA}"/>
              </a:ext>
            </a:extLst>
          </p:cNvPr>
          <p:cNvSpPr>
            <a:spLocks noGrp="1"/>
          </p:cNvSpPr>
          <p:nvPr>
            <p:ph idx="1"/>
          </p:nvPr>
        </p:nvSpPr>
        <p:spPr/>
        <p:txBody>
          <a:bodyPr>
            <a:normAutofit fontScale="85000" lnSpcReduction="20000"/>
          </a:bodyPr>
          <a:lstStyle/>
          <a:p>
            <a:pPr marL="0" indent="0">
              <a:buNone/>
            </a:pPr>
            <a:r>
              <a:rPr lang="en-US" sz="1800" dirty="0">
                <a:effectLst/>
                <a:latin typeface="Calibri" panose="020F0502020204030204" pitchFamily="34" charset="0"/>
                <a:ea typeface="Times New Roman" panose="02020603050405020304" pitchFamily="18" charset="0"/>
              </a:rPr>
              <a:t>Applications:</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Affinity Propagation can be applied to various domains, including:</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Image recognition: For clustering similar images.</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Gene expression data: Finding patterns in gene expression datasets.</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Recommendation systems: To group similar users or items.</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Smart tourism: To group tourist spots based on certain criteria.</a:t>
            </a:r>
            <a:endParaRPr lang="tr-TR" sz="1800" dirty="0">
              <a:effectLst/>
              <a:latin typeface="Calibri" panose="020F0502020204030204" pitchFamily="34" charset="0"/>
              <a:ea typeface="Times New Roman" panose="02020603050405020304" pitchFamily="18" charset="0"/>
            </a:endParaRPr>
          </a:p>
          <a:p>
            <a:endParaRPr lang="tr-TR" sz="1800" dirty="0">
              <a:latin typeface="Calibri" panose="020F0502020204030204" pitchFamily="34" charset="0"/>
              <a:ea typeface="Times New Roman" panose="02020603050405020304" pitchFamily="18" charset="0"/>
            </a:endParaRPr>
          </a:p>
          <a:p>
            <a:pPr marL="0" indent="0">
              <a:buNone/>
            </a:pPr>
            <a:r>
              <a:rPr lang="en-US" sz="1800" dirty="0">
                <a:effectLst/>
                <a:latin typeface="Calibri" panose="020F0502020204030204" pitchFamily="34" charset="0"/>
                <a:ea typeface="Calibri" panose="020F0502020204030204" pitchFamily="34" charset="0"/>
              </a:rPr>
              <a:t>Python Library/s : </a:t>
            </a:r>
            <a:endParaRPr lang="tr-TR" sz="1800" dirty="0">
              <a:effectLst/>
              <a:latin typeface="Calibri" panose="020F0502020204030204" pitchFamily="34" charset="0"/>
              <a:ea typeface="Calibri" panose="020F0502020204030204" pitchFamily="34" charset="0"/>
            </a:endParaRPr>
          </a:p>
          <a:p>
            <a:pPr marL="0" indent="0">
              <a:buNone/>
            </a:pPr>
            <a:r>
              <a:rPr lang="en-US" sz="1800" dirty="0">
                <a:effectLst/>
                <a:latin typeface="Calibri" panose="020F0502020204030204" pitchFamily="34" charset="0"/>
                <a:ea typeface="Calibri" panose="020F0502020204030204" pitchFamily="34" charset="0"/>
              </a:rPr>
              <a:t>Scikit-learn (</a:t>
            </a:r>
            <a:r>
              <a:rPr lang="en-US" sz="1800" dirty="0" err="1">
                <a:effectLst/>
                <a:latin typeface="Calibri" panose="020F0502020204030204" pitchFamily="34" charset="0"/>
                <a:ea typeface="Calibri" panose="020F0502020204030204" pitchFamily="34" charset="0"/>
              </a:rPr>
              <a:t>sklearn</a:t>
            </a:r>
            <a:r>
              <a:rPr lang="en-US" sz="180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A comprehensive machine learning library, it provides a vast array of clustering methods and utilities for data mining and data analysis.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864422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4AD1-3E96-97E2-C5AD-26F2F16D484D}"/>
              </a:ext>
            </a:extLst>
          </p:cNvPr>
          <p:cNvSpPr>
            <a:spLocks noGrp="1"/>
          </p:cNvSpPr>
          <p:nvPr>
            <p:ph type="title"/>
          </p:nvPr>
        </p:nvSpPr>
        <p:spPr>
          <a:xfrm>
            <a:off x="7323824" y="0"/>
            <a:ext cx="2905665" cy="612475"/>
          </a:xfrm>
        </p:spPr>
        <p:txBody>
          <a:bodyPr>
            <a:normAutofit fontScale="90000"/>
          </a:bodyPr>
          <a:lstStyle/>
          <a:p>
            <a:r>
              <a:rPr lang="tr-TR" dirty="0"/>
              <a:t>Example</a:t>
            </a:r>
            <a:endParaRPr lang="en-US" dirty="0"/>
          </a:p>
        </p:txBody>
      </p:sp>
      <p:sp>
        <p:nvSpPr>
          <p:cNvPr id="4" name="Rectangle 1">
            <a:extLst>
              <a:ext uri="{FF2B5EF4-FFF2-40B4-BE49-F238E27FC236}">
                <a16:creationId xmlns:a16="http://schemas.microsoft.com/office/drawing/2014/main" id="{F4D38370-10F8-DEC2-319C-5064532BBCAD}"/>
              </a:ext>
            </a:extLst>
          </p:cNvPr>
          <p:cNvSpPr>
            <a:spLocks noGrp="1" noChangeArrowheads="1"/>
          </p:cNvSpPr>
          <p:nvPr>
            <p:ph idx="1"/>
          </p:nvPr>
        </p:nvSpPr>
        <p:spPr bwMode="auto">
          <a:xfrm>
            <a:off x="6649735" y="759100"/>
            <a:ext cx="528871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sz="1800" dirty="0">
                <a:effectLst/>
                <a:latin typeface="Calibri" panose="020F0502020204030204" pitchFamily="34" charset="0"/>
                <a:ea typeface="Times New Roman" panose="02020603050405020304" pitchFamily="18" charset="0"/>
              </a:rPr>
              <a:t>The given hypothetical data presents the preferences of 5 tourists for 5 activities. The preferences are rated from 1 to 5. After clustering, the script plots the preferences for 'Shopping' and 'Local Cuisine' and the clusters they belong to.</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pic>
        <p:nvPicPr>
          <p:cNvPr id="8" name="Picture 7">
            <a:extLst>
              <a:ext uri="{FF2B5EF4-FFF2-40B4-BE49-F238E27FC236}">
                <a16:creationId xmlns:a16="http://schemas.microsoft.com/office/drawing/2014/main" id="{64D47B94-F780-413C-DA5F-24EE1F441E00}"/>
              </a:ext>
            </a:extLst>
          </p:cNvPr>
          <p:cNvPicPr>
            <a:picLocks noChangeAspect="1"/>
          </p:cNvPicPr>
          <p:nvPr/>
        </p:nvPicPr>
        <p:blipFill>
          <a:blip r:embed="rId2"/>
          <a:stretch>
            <a:fillRect/>
          </a:stretch>
        </p:blipFill>
        <p:spPr>
          <a:xfrm>
            <a:off x="-1" y="0"/>
            <a:ext cx="6169891" cy="68580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1E545FE-1992-E4F4-8093-A4A6509BE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29485"/>
            <a:ext cx="5943600" cy="4628515"/>
          </a:xfrm>
          <a:prstGeom prst="rect">
            <a:avLst/>
          </a:prstGeom>
        </p:spPr>
      </p:pic>
    </p:spTree>
    <p:extLst>
      <p:ext uri="{BB962C8B-B14F-4D97-AF65-F5344CB8AC3E}">
        <p14:creationId xmlns:p14="http://schemas.microsoft.com/office/powerpoint/2010/main" val="206687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6BBC-E1A0-A29F-4AED-02CA71A1526E}"/>
              </a:ext>
            </a:extLst>
          </p:cNvPr>
          <p:cNvSpPr>
            <a:spLocks noGrp="1"/>
          </p:cNvSpPr>
          <p:nvPr>
            <p:ph type="title"/>
          </p:nvPr>
        </p:nvSpPr>
        <p:spPr>
          <a:xfrm>
            <a:off x="8980097" y="96350"/>
            <a:ext cx="2779165" cy="970450"/>
          </a:xfrm>
        </p:spPr>
        <p:txBody>
          <a:bodyPr/>
          <a:lstStyle/>
          <a:p>
            <a:r>
              <a:rPr lang="tr-TR" dirty="0"/>
              <a:t>Example 2</a:t>
            </a:r>
            <a:endParaRPr lang="en-US" dirty="0"/>
          </a:p>
        </p:txBody>
      </p:sp>
      <p:sp>
        <p:nvSpPr>
          <p:cNvPr id="3" name="Content Placeholder 2">
            <a:extLst>
              <a:ext uri="{FF2B5EF4-FFF2-40B4-BE49-F238E27FC236}">
                <a16:creationId xmlns:a16="http://schemas.microsoft.com/office/drawing/2014/main" id="{39CFC760-6CBC-B56F-B19D-1ACDFB96A5B9}"/>
              </a:ext>
            </a:extLst>
          </p:cNvPr>
          <p:cNvSpPr>
            <a:spLocks noGrp="1"/>
          </p:cNvSpPr>
          <p:nvPr>
            <p:ph idx="1"/>
          </p:nvPr>
        </p:nvSpPr>
        <p:spPr>
          <a:xfrm>
            <a:off x="6814867" y="1066800"/>
            <a:ext cx="5221857" cy="1976909"/>
          </a:xfrm>
        </p:spPr>
        <p:txBody>
          <a:bodyPr>
            <a:normAutofit fontScale="92500" lnSpcReduction="20000"/>
          </a:bodyPr>
          <a:lstStyle/>
          <a:p>
            <a:r>
              <a:rPr lang="en-US" sz="1800" dirty="0">
                <a:effectLst/>
                <a:latin typeface="Calibri" panose="020F0502020204030204" pitchFamily="34" charset="0"/>
                <a:ea typeface="Calibri" panose="020F0502020204030204" pitchFamily="34" charset="0"/>
              </a:rPr>
              <a:t>We have data about tourists' preferences for various smart tourism features. The features include Wi-Fi availability, interactive maps, online ticket booking, augmented reality guides, and smart transportation. We will use Affinity Propagation to cluster tourists based on their preferences. We have random preferences for smart tourism features for 200 tourists, applied Affinity Propagation, and visualized the clusters in 3D space using the first three features</a:t>
            </a:r>
            <a:endParaRPr lang="en-US" dirty="0"/>
          </a:p>
        </p:txBody>
      </p:sp>
      <p:pic>
        <p:nvPicPr>
          <p:cNvPr id="5" name="Picture 4">
            <a:extLst>
              <a:ext uri="{FF2B5EF4-FFF2-40B4-BE49-F238E27FC236}">
                <a16:creationId xmlns:a16="http://schemas.microsoft.com/office/drawing/2014/main" id="{8C4F9988-4C24-53E8-4CC5-EA9FB0916237}"/>
              </a:ext>
            </a:extLst>
          </p:cNvPr>
          <p:cNvPicPr>
            <a:picLocks noChangeAspect="1"/>
          </p:cNvPicPr>
          <p:nvPr/>
        </p:nvPicPr>
        <p:blipFill>
          <a:blip r:embed="rId2"/>
          <a:stretch>
            <a:fillRect/>
          </a:stretch>
        </p:blipFill>
        <p:spPr>
          <a:xfrm>
            <a:off x="0" y="0"/>
            <a:ext cx="6096000" cy="685800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79A86419-113B-0F55-3C20-EA534A604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432" y="3138947"/>
            <a:ext cx="3677313" cy="3622703"/>
          </a:xfrm>
          <a:prstGeom prst="rect">
            <a:avLst/>
          </a:prstGeom>
        </p:spPr>
      </p:pic>
    </p:spTree>
    <p:extLst>
      <p:ext uri="{BB962C8B-B14F-4D97-AF65-F5344CB8AC3E}">
        <p14:creationId xmlns:p14="http://schemas.microsoft.com/office/powerpoint/2010/main" val="3575721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185E674A-DA0E-E37D-79EC-3E45592BC080}"/>
              </a:ext>
            </a:extLst>
          </p:cNvPr>
          <p:cNvPicPr>
            <a:picLocks noChangeAspect="1"/>
          </p:cNvPicPr>
          <p:nvPr/>
        </p:nvPicPr>
        <p:blipFill rotWithShape="1">
          <a:blip r:embed="rId2"/>
          <a:srcRect l="13726" r="3804"/>
          <a:stretch/>
        </p:blipFill>
        <p:spPr>
          <a:xfrm>
            <a:off x="4650909" y="10"/>
            <a:ext cx="7541090" cy="6857989"/>
          </a:xfrm>
          <a:prstGeom prst="rect">
            <a:avLst/>
          </a:prstGeom>
        </p:spPr>
      </p:pic>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1118E-0D2A-93E6-504E-A9F5808A706A}"/>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tr-TR" sz="2600">
                <a:solidFill>
                  <a:schemeClr val="bg1"/>
                </a:solidFill>
                <a:effectLst/>
                <a:latin typeface="Calibri" panose="020F0502020204030204" pitchFamily="34" charset="0"/>
                <a:ea typeface="Calibri" panose="020F0502020204030204" pitchFamily="34" charset="0"/>
              </a:rPr>
              <a:t>2.</a:t>
            </a:r>
            <a:r>
              <a:rPr lang="en-US" sz="2600">
                <a:solidFill>
                  <a:schemeClr val="bg1"/>
                </a:solidFill>
                <a:effectLst/>
                <a:latin typeface="Calibri" panose="020F0502020204030204" pitchFamily="34" charset="0"/>
                <a:ea typeface="Calibri" panose="020F0502020204030204" pitchFamily="34" charset="0"/>
              </a:rPr>
              <a:t>Agglomerative Clustering</a:t>
            </a:r>
            <a:endParaRPr lang="en-US" sz="2600">
              <a:solidFill>
                <a:schemeClr val="bg1"/>
              </a:solidFill>
            </a:endParaRPr>
          </a:p>
        </p:txBody>
      </p:sp>
      <p:sp>
        <p:nvSpPr>
          <p:cNvPr id="3" name="Content Placeholder 2">
            <a:extLst>
              <a:ext uri="{FF2B5EF4-FFF2-40B4-BE49-F238E27FC236}">
                <a16:creationId xmlns:a16="http://schemas.microsoft.com/office/drawing/2014/main" id="{65650C28-052A-A3A3-972C-161A56A94275}"/>
              </a:ext>
            </a:extLst>
          </p:cNvPr>
          <p:cNvSpPr>
            <a:spLocks noGrp="1"/>
          </p:cNvSpPr>
          <p:nvPr>
            <p:ph idx="1"/>
          </p:nvPr>
        </p:nvSpPr>
        <p:spPr>
          <a:xfrm>
            <a:off x="643468" y="2638044"/>
            <a:ext cx="3363974" cy="3415622"/>
          </a:xfrm>
        </p:spPr>
        <p:txBody>
          <a:bodyPr>
            <a:normAutofit/>
          </a:bodyPr>
          <a:lstStyle/>
          <a:p>
            <a:r>
              <a:rPr lang="en-US">
                <a:solidFill>
                  <a:schemeClr val="bg1"/>
                </a:solidFill>
                <a:effectLst/>
                <a:latin typeface="Calibri" panose="020F0502020204030204" pitchFamily="34" charset="0"/>
                <a:ea typeface="Times New Roman" panose="02020603050405020304" pitchFamily="18" charset="0"/>
              </a:rPr>
              <a:t>This is a type of hierarchical clustering. It begins with each point as a separate cluster and merges them based on a distance measure. This process continues iteratively until all points belong to one cluster or a certain condition is met.</a:t>
            </a:r>
            <a:endParaRPr lang="en-US">
              <a:solidFill>
                <a:schemeClr val="bg1"/>
              </a:solidFill>
              <a:effectLst/>
              <a:latin typeface="Times New Roman" panose="02020603050405020304" pitchFamily="18" charset="0"/>
              <a:ea typeface="Times New Roman" panose="02020603050405020304" pitchFamily="18" charset="0"/>
            </a:endParaRPr>
          </a:p>
          <a:p>
            <a:endParaRPr lang="en-US">
              <a:solidFill>
                <a:schemeClr val="bg1"/>
              </a:solidFill>
            </a:endParaRPr>
          </a:p>
        </p:txBody>
      </p:sp>
    </p:spTree>
    <p:extLst>
      <p:ext uri="{BB962C8B-B14F-4D97-AF65-F5344CB8AC3E}">
        <p14:creationId xmlns:p14="http://schemas.microsoft.com/office/powerpoint/2010/main" val="973432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B7C9-0B2D-C767-521E-9EE2A2F87C69}"/>
              </a:ext>
            </a:extLst>
          </p:cNvPr>
          <p:cNvSpPr>
            <a:spLocks noGrp="1"/>
          </p:cNvSpPr>
          <p:nvPr>
            <p:ph type="title"/>
          </p:nvPr>
        </p:nvSpPr>
        <p:spPr>
          <a:xfrm>
            <a:off x="837485" y="362390"/>
            <a:ext cx="5894832" cy="1188720"/>
          </a:xfrm>
        </p:spPr>
        <p:txBody>
          <a:bodyPr>
            <a:normAutofit/>
          </a:bodyPr>
          <a:lstStyle/>
          <a:p>
            <a:r>
              <a:rPr lang="en-US">
                <a:effectLst/>
                <a:latin typeface="Calibri" panose="020F0502020204030204" pitchFamily="34" charset="0"/>
                <a:ea typeface="Times New Roman" panose="02020603050405020304" pitchFamily="18" charset="0"/>
              </a:rPr>
              <a:t>How does it work?</a:t>
            </a:r>
            <a:br>
              <a:rPr lang="en-US">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8457E08-8110-F831-5893-1DEA17BB3273}"/>
              </a:ext>
            </a:extLst>
          </p:cNvPr>
          <p:cNvSpPr>
            <a:spLocks noGrp="1"/>
          </p:cNvSpPr>
          <p:nvPr>
            <p:ph idx="1"/>
          </p:nvPr>
        </p:nvSpPr>
        <p:spPr>
          <a:xfrm>
            <a:off x="701643" y="1797396"/>
            <a:ext cx="6317993" cy="4547985"/>
          </a:xfrm>
        </p:spPr>
        <p:txBody>
          <a:bodyPr>
            <a:normAutofit fontScale="92500" lnSpcReduction="10000"/>
          </a:bodyPr>
          <a:lstStyle/>
          <a:p>
            <a:pPr>
              <a:lnSpc>
                <a:spcPct val="90000"/>
              </a:lnSpc>
            </a:pPr>
            <a:r>
              <a:rPr lang="en-US" sz="1200" dirty="0">
                <a:effectLst/>
                <a:latin typeface="Calibri" panose="020F0502020204030204" pitchFamily="34" charset="0"/>
                <a:ea typeface="Times New Roman" panose="02020603050405020304" pitchFamily="18" charset="0"/>
              </a:rPr>
              <a:t>Initialization: Start by treating each data point as a single cluster. This means if there are N data points, we have N clusters at the start.</a:t>
            </a:r>
            <a:endParaRPr lang="en-US" sz="1200" dirty="0">
              <a:effectLst/>
              <a:latin typeface="Times New Roman" panose="02020603050405020304" pitchFamily="18" charset="0"/>
              <a:ea typeface="Times New Roman" panose="02020603050405020304" pitchFamily="18" charset="0"/>
            </a:endParaRPr>
          </a:p>
          <a:p>
            <a:pPr>
              <a:lnSpc>
                <a:spcPct val="90000"/>
              </a:lnSpc>
            </a:pPr>
            <a:r>
              <a:rPr lang="en-US" sz="1200" dirty="0">
                <a:effectLst/>
                <a:latin typeface="Calibri" panose="020F0502020204030204" pitchFamily="34" charset="0"/>
                <a:ea typeface="Times New Roman" panose="02020603050405020304" pitchFamily="18" charset="0"/>
              </a:rPr>
              <a:t>Agglomeration: In each of the subsequent stages, the two clusters which are closest to each other are merged into a single cluster, which reduces the total number of clusters by one.</a:t>
            </a:r>
            <a:endParaRPr lang="en-US" sz="1200" dirty="0">
              <a:effectLst/>
              <a:latin typeface="Times New Roman" panose="02020603050405020304" pitchFamily="18" charset="0"/>
              <a:ea typeface="Times New Roman" panose="02020603050405020304" pitchFamily="18" charset="0"/>
            </a:endParaRPr>
          </a:p>
          <a:p>
            <a:pPr>
              <a:lnSpc>
                <a:spcPct val="90000"/>
              </a:lnSpc>
            </a:pPr>
            <a:r>
              <a:rPr lang="en-US" sz="1200" dirty="0">
                <a:effectLst/>
                <a:latin typeface="Calibri" panose="020F0502020204030204" pitchFamily="34" charset="0"/>
                <a:ea typeface="Times New Roman" panose="02020603050405020304" pitchFamily="18" charset="0"/>
              </a:rPr>
              <a:t>Completion: Repeat the process until there is only one single cluster left, comprising all data points. The result can be represented as a dendrogram, a tree-like diagram that shows the sequence in which clusters were merged.</a:t>
            </a:r>
            <a:endParaRPr lang="en-US" sz="1200" dirty="0">
              <a:effectLst/>
              <a:latin typeface="Times New Roman" panose="02020603050405020304" pitchFamily="18" charset="0"/>
              <a:ea typeface="Times New Roman" panose="02020603050405020304" pitchFamily="18" charset="0"/>
            </a:endParaRPr>
          </a:p>
          <a:p>
            <a:pPr marL="0" indent="0">
              <a:lnSpc>
                <a:spcPct val="90000"/>
              </a:lnSpc>
              <a:buNone/>
            </a:pPr>
            <a:r>
              <a:rPr lang="tr-TR" sz="1200" b="1" dirty="0">
                <a:effectLst/>
                <a:latin typeface="Calibri" panose="020F0502020204030204" pitchFamily="34" charset="0"/>
                <a:ea typeface="Times New Roman" panose="02020603050405020304" pitchFamily="18" charset="0"/>
              </a:rPr>
              <a:t>          </a:t>
            </a:r>
            <a:r>
              <a:rPr lang="en-US" sz="1200" b="1" dirty="0">
                <a:effectLst/>
                <a:latin typeface="Calibri" panose="020F0502020204030204" pitchFamily="34" charset="0"/>
                <a:ea typeface="Times New Roman" panose="02020603050405020304" pitchFamily="18" charset="0"/>
              </a:rPr>
              <a:t>Key Concepts:</a:t>
            </a:r>
            <a:endParaRPr lang="en-US" sz="1200" b="1" dirty="0">
              <a:effectLst/>
              <a:latin typeface="Times New Roman" panose="02020603050405020304" pitchFamily="18" charset="0"/>
              <a:ea typeface="Times New Roman" panose="02020603050405020304" pitchFamily="18" charset="0"/>
            </a:endParaRPr>
          </a:p>
          <a:p>
            <a:pPr>
              <a:lnSpc>
                <a:spcPct val="90000"/>
              </a:lnSpc>
            </a:pPr>
            <a:r>
              <a:rPr lang="en-US" sz="1200" dirty="0">
                <a:effectLst/>
                <a:latin typeface="Calibri" panose="020F0502020204030204" pitchFamily="34" charset="0"/>
                <a:ea typeface="Times New Roman" panose="02020603050405020304" pitchFamily="18" charset="0"/>
              </a:rPr>
              <a:t>Linkage Criteria: This defines the metric used for the merge strategy:</a:t>
            </a:r>
            <a:endParaRPr lang="en-US" sz="1200" dirty="0">
              <a:effectLst/>
              <a:latin typeface="Times New Roman" panose="02020603050405020304" pitchFamily="18" charset="0"/>
              <a:ea typeface="Times New Roman" panose="02020603050405020304" pitchFamily="18" charset="0"/>
            </a:endParaRPr>
          </a:p>
          <a:p>
            <a:pPr indent="457200">
              <a:lnSpc>
                <a:spcPct val="90000"/>
              </a:lnSpc>
            </a:pPr>
            <a:r>
              <a:rPr lang="en-US" sz="1200" dirty="0">
                <a:effectLst/>
                <a:latin typeface="Calibri" panose="020F0502020204030204" pitchFamily="34" charset="0"/>
                <a:ea typeface="Times New Roman" panose="02020603050405020304" pitchFamily="18" charset="0"/>
              </a:rPr>
              <a:t>Single Linkage: Minimum pairwise distance. It considers the shortest distance between the two clusters, i.e., the distance between the closest points.</a:t>
            </a:r>
            <a:endParaRPr lang="en-US" sz="1200" dirty="0">
              <a:effectLst/>
              <a:latin typeface="Times New Roman" panose="02020603050405020304" pitchFamily="18" charset="0"/>
              <a:ea typeface="Times New Roman" panose="02020603050405020304" pitchFamily="18" charset="0"/>
            </a:endParaRPr>
          </a:p>
          <a:p>
            <a:pPr indent="457200">
              <a:lnSpc>
                <a:spcPct val="90000"/>
              </a:lnSpc>
            </a:pPr>
            <a:r>
              <a:rPr lang="en-US" sz="1200" dirty="0">
                <a:effectLst/>
                <a:latin typeface="Calibri" panose="020F0502020204030204" pitchFamily="34" charset="0"/>
                <a:ea typeface="Times New Roman" panose="02020603050405020304" pitchFamily="18" charset="0"/>
              </a:rPr>
              <a:t>Complete Linkage: Maximum pairwise distance. It considers the longest distance between the two clusters, i.e., the distance between the farthest points.</a:t>
            </a:r>
            <a:endParaRPr lang="en-US" sz="1200" dirty="0">
              <a:effectLst/>
              <a:latin typeface="Times New Roman" panose="02020603050405020304" pitchFamily="18" charset="0"/>
              <a:ea typeface="Times New Roman" panose="02020603050405020304" pitchFamily="18" charset="0"/>
            </a:endParaRPr>
          </a:p>
          <a:p>
            <a:pPr indent="457200">
              <a:lnSpc>
                <a:spcPct val="90000"/>
              </a:lnSpc>
            </a:pPr>
            <a:r>
              <a:rPr lang="en-US" sz="1200" dirty="0">
                <a:effectLst/>
                <a:latin typeface="Calibri" panose="020F0502020204030204" pitchFamily="34" charset="0"/>
                <a:ea typeface="Times New Roman" panose="02020603050405020304" pitchFamily="18" charset="0"/>
              </a:rPr>
              <a:t>Average Linkage: Average pairwise distance. It considers the average distance between all pairs of points in the two clusters.</a:t>
            </a:r>
            <a:endParaRPr lang="en-US" sz="1200" dirty="0">
              <a:effectLst/>
              <a:latin typeface="Times New Roman" panose="02020603050405020304" pitchFamily="18" charset="0"/>
              <a:ea typeface="Times New Roman" panose="02020603050405020304" pitchFamily="18" charset="0"/>
            </a:endParaRPr>
          </a:p>
          <a:p>
            <a:pPr indent="457200">
              <a:lnSpc>
                <a:spcPct val="90000"/>
              </a:lnSpc>
            </a:pPr>
            <a:r>
              <a:rPr lang="en-US" sz="1200" dirty="0">
                <a:effectLst/>
                <a:latin typeface="Calibri" panose="020F0502020204030204" pitchFamily="34" charset="0"/>
                <a:ea typeface="Times New Roman" panose="02020603050405020304" pitchFamily="18" charset="0"/>
              </a:rPr>
              <a:t>Ward's Linkage: Increase in variance. It merges the two clusters that lead to the minimum increase in total within-cluster variance after merging.</a:t>
            </a:r>
            <a:endParaRPr lang="en-US" sz="1200" dirty="0">
              <a:effectLst/>
              <a:latin typeface="Times New Roman" panose="02020603050405020304" pitchFamily="18" charset="0"/>
              <a:ea typeface="Times New Roman" panose="02020603050405020304" pitchFamily="18" charset="0"/>
            </a:endParaRPr>
          </a:p>
          <a:p>
            <a:pPr>
              <a:lnSpc>
                <a:spcPct val="90000"/>
              </a:lnSpc>
            </a:pPr>
            <a:r>
              <a:rPr lang="en-US" sz="1200" dirty="0">
                <a:effectLst/>
                <a:latin typeface="Calibri" panose="020F050202020403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lnSpc>
                <a:spcPct val="90000"/>
              </a:lnSpc>
            </a:pPr>
            <a:r>
              <a:rPr lang="en-US" sz="1200" dirty="0">
                <a:effectLst/>
                <a:latin typeface="Calibri" panose="020F0502020204030204" pitchFamily="34" charset="0"/>
                <a:ea typeface="Times New Roman" panose="02020603050405020304" pitchFamily="18" charset="0"/>
              </a:rPr>
              <a:t>Distance Metric: The metric to compute the distance between data points (e.g., Euclidean, Manhattan, Cosine).</a:t>
            </a:r>
            <a:endParaRPr lang="en-US" sz="1200" dirty="0">
              <a:effectLst/>
              <a:latin typeface="Times New Roman" panose="02020603050405020304" pitchFamily="18" charset="0"/>
              <a:ea typeface="Times New Roman" panose="02020603050405020304" pitchFamily="18" charset="0"/>
            </a:endParaRPr>
          </a:p>
          <a:p>
            <a:pPr>
              <a:lnSpc>
                <a:spcPct val="90000"/>
              </a:lnSpc>
            </a:pPr>
            <a:r>
              <a:rPr lang="en-US" sz="1200" dirty="0">
                <a:effectLst/>
                <a:latin typeface="Calibri" panose="020F0502020204030204" pitchFamily="34" charset="0"/>
                <a:ea typeface="Times New Roman" panose="02020603050405020304" pitchFamily="18" charset="0"/>
              </a:rPr>
              <a:t>Dendrogram: A tree-like diagram that records the sequences of merges or splits. By cutting the dendrogram at a particular height (distance), one can decide the number of clusters for the data.</a:t>
            </a:r>
            <a:endParaRPr lang="en-US" sz="1200" dirty="0">
              <a:effectLst/>
              <a:latin typeface="Times New Roman" panose="02020603050405020304" pitchFamily="18" charset="0"/>
              <a:ea typeface="Times New Roman" panose="02020603050405020304" pitchFamily="18" charset="0"/>
            </a:endParaRPr>
          </a:p>
          <a:p>
            <a:pPr>
              <a:lnSpc>
                <a:spcPct val="90000"/>
              </a:lnSpc>
            </a:pPr>
            <a:endParaRPr lang="en-US" sz="700" dirty="0"/>
          </a:p>
        </p:txBody>
      </p:sp>
      <p:sp>
        <p:nvSpPr>
          <p:cNvPr id="3079" name="Rectangle 3078">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17 Apps to Improve the B2B Customer Experience">
            <a:extLst>
              <a:ext uri="{FF2B5EF4-FFF2-40B4-BE49-F238E27FC236}">
                <a16:creationId xmlns:a16="http://schemas.microsoft.com/office/drawing/2014/main" id="{C49DBD48-4D66-8C32-488D-DC819C78C6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5890" y="2325364"/>
            <a:ext cx="3328416" cy="22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362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FC307F-E18C-F6F1-8958-19C403983C64}"/>
              </a:ext>
            </a:extLst>
          </p:cNvPr>
          <p:cNvSpPr>
            <a:spLocks noGrp="1"/>
          </p:cNvSpPr>
          <p:nvPr>
            <p:ph idx="1"/>
          </p:nvPr>
        </p:nvSpPr>
        <p:spPr>
          <a:xfrm>
            <a:off x="643467" y="2638044"/>
            <a:ext cx="6242715" cy="3415622"/>
          </a:xfrm>
        </p:spPr>
        <p:txBody>
          <a:bodyPr>
            <a:normAutofit/>
          </a:bodyPr>
          <a:lstStyle/>
          <a:p>
            <a:pPr marL="0" indent="0">
              <a:lnSpc>
                <a:spcPct val="90000"/>
              </a:lnSpc>
              <a:buNone/>
            </a:pPr>
            <a:r>
              <a:rPr lang="en-US" sz="1500">
                <a:solidFill>
                  <a:schemeClr val="bg1"/>
                </a:solidFill>
                <a:effectLst/>
                <a:latin typeface="Calibri" panose="020F0502020204030204" pitchFamily="34" charset="0"/>
                <a:ea typeface="Times New Roman" panose="02020603050405020304" pitchFamily="18" charset="0"/>
              </a:rPr>
              <a:t>Advantages:</a:t>
            </a:r>
            <a:endParaRPr lang="en-US" sz="150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solidFill>
                  <a:schemeClr val="bg1"/>
                </a:solidFill>
                <a:effectLst/>
                <a:latin typeface="Calibri" panose="020F0502020204030204" pitchFamily="34" charset="0"/>
                <a:ea typeface="Times New Roman" panose="02020603050405020304" pitchFamily="18" charset="0"/>
              </a:rPr>
              <a:t>It produces a hierarchy of clusters, which can be very informative.</a:t>
            </a:r>
            <a:endParaRPr lang="en-US" sz="150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solidFill>
                  <a:schemeClr val="bg1"/>
                </a:solidFill>
                <a:effectLst/>
                <a:latin typeface="Calibri" panose="020F0502020204030204" pitchFamily="34" charset="0"/>
                <a:ea typeface="Times New Roman" panose="02020603050405020304" pitchFamily="18" charset="0"/>
              </a:rPr>
              <a:t>The dendrogram visualization is helpful in understanding the cluster formation.</a:t>
            </a:r>
            <a:endParaRPr lang="en-US" sz="150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solidFill>
                  <a:schemeClr val="bg1"/>
                </a:solidFill>
                <a:effectLst/>
                <a:latin typeface="Calibri" panose="020F0502020204030204" pitchFamily="34" charset="0"/>
                <a:ea typeface="Times New Roman" panose="02020603050405020304" pitchFamily="18" charset="0"/>
              </a:rPr>
              <a:t>No need to specify the number of clusters a priori (but we do need to cut the dendrogram at some point).</a:t>
            </a:r>
            <a:endParaRPr lang="en-US" sz="1500">
              <a:solidFill>
                <a:schemeClr val="bg1"/>
              </a:solidFill>
              <a:effectLst/>
              <a:latin typeface="Times New Roman" panose="02020603050405020304" pitchFamily="18" charset="0"/>
              <a:ea typeface="Times New Roman" panose="02020603050405020304" pitchFamily="18" charset="0"/>
            </a:endParaRPr>
          </a:p>
          <a:p>
            <a:pPr marL="0" indent="0">
              <a:lnSpc>
                <a:spcPct val="90000"/>
              </a:lnSpc>
              <a:buNone/>
            </a:pPr>
            <a:r>
              <a:rPr lang="en-US" sz="1500">
                <a:solidFill>
                  <a:schemeClr val="bg1"/>
                </a:solidFill>
                <a:effectLst/>
                <a:latin typeface="Calibri" panose="020F0502020204030204" pitchFamily="34" charset="0"/>
                <a:ea typeface="Times New Roman" panose="02020603050405020304" pitchFamily="18" charset="0"/>
              </a:rPr>
              <a:t>Disadvantages:</a:t>
            </a:r>
            <a:endParaRPr lang="en-US" sz="150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solidFill>
                  <a:schemeClr val="bg1"/>
                </a:solidFill>
                <a:effectLst/>
                <a:latin typeface="Calibri" panose="020F0502020204030204" pitchFamily="34" charset="0"/>
                <a:ea typeface="Times New Roman" panose="02020603050405020304" pitchFamily="18" charset="0"/>
              </a:rPr>
              <a:t>Generally has a high time complexity (e.g., O(N</a:t>
            </a:r>
            <a:r>
              <a:rPr lang="en-US" sz="1500" baseline="30000">
                <a:solidFill>
                  <a:schemeClr val="bg1"/>
                </a:solidFill>
                <a:effectLst/>
                <a:latin typeface="Calibri" panose="020F0502020204030204" pitchFamily="34" charset="0"/>
                <a:ea typeface="Times New Roman" panose="02020603050405020304" pitchFamily="18" charset="0"/>
              </a:rPr>
              <a:t>3</a:t>
            </a:r>
            <a:r>
              <a:rPr lang="en-US" sz="1500">
                <a:solidFill>
                  <a:schemeClr val="bg1"/>
                </a:solidFill>
                <a:effectLst/>
                <a:latin typeface="Calibri" panose="020F0502020204030204" pitchFamily="34" charset="0"/>
                <a:ea typeface="Times New Roman" panose="02020603050405020304" pitchFamily="18" charset="0"/>
              </a:rPr>
              <a:t>)) for the naive algorithm, though efficient algorithms exist).</a:t>
            </a:r>
            <a:endParaRPr lang="en-US" sz="150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solidFill>
                  <a:schemeClr val="bg1"/>
                </a:solidFill>
                <a:effectLst/>
                <a:latin typeface="Calibri" panose="020F0502020204030204" pitchFamily="34" charset="0"/>
                <a:ea typeface="Times New Roman" panose="02020603050405020304" pitchFamily="18" charset="0"/>
              </a:rPr>
              <a:t>The result might change based on the choice of linkage criteria.</a:t>
            </a:r>
            <a:endParaRPr lang="en-US" sz="150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solidFill>
                  <a:schemeClr val="bg1"/>
                </a:solidFill>
                <a:effectLst/>
                <a:latin typeface="Calibri" panose="020F0502020204030204" pitchFamily="34" charset="0"/>
                <a:ea typeface="Times New Roman" panose="02020603050405020304" pitchFamily="18" charset="0"/>
              </a:rPr>
              <a:t>Not scalable for very large datasets.</a:t>
            </a:r>
            <a:endParaRPr lang="en-US" sz="1500">
              <a:solidFill>
                <a:schemeClr val="bg1"/>
              </a:solidFill>
              <a:effectLst/>
              <a:latin typeface="Times New Roman" panose="02020603050405020304" pitchFamily="18" charset="0"/>
              <a:ea typeface="Times New Roman" panose="02020603050405020304" pitchFamily="18" charset="0"/>
            </a:endParaRPr>
          </a:p>
          <a:p>
            <a:pPr>
              <a:lnSpc>
                <a:spcPct val="90000"/>
              </a:lnSpc>
            </a:pPr>
            <a:endParaRPr lang="en-US" sz="1500">
              <a:solidFill>
                <a:schemeClr val="bg1"/>
              </a:solidFill>
            </a:endParaRPr>
          </a:p>
        </p:txBody>
      </p:sp>
      <p:pic>
        <p:nvPicPr>
          <p:cNvPr id="4" name="Picture 4" descr="Top 12 LLC Advantages and Disadvantages | Corporate Direct">
            <a:extLst>
              <a:ext uri="{FF2B5EF4-FFF2-40B4-BE49-F238E27FC236}">
                <a16:creationId xmlns:a16="http://schemas.microsoft.com/office/drawing/2014/main" id="{E070BF80-73D5-5A05-3F35-56D4D6BA08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19870" y="1614253"/>
            <a:ext cx="3428662" cy="342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473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72FB-C7D2-A997-2277-24079152497A}"/>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rPr>
              <a:t>Applications</a:t>
            </a:r>
            <a:endParaRPr lang="en-US" dirty="0"/>
          </a:p>
        </p:txBody>
      </p:sp>
      <p:sp>
        <p:nvSpPr>
          <p:cNvPr id="3" name="Content Placeholder 2">
            <a:extLst>
              <a:ext uri="{FF2B5EF4-FFF2-40B4-BE49-F238E27FC236}">
                <a16:creationId xmlns:a16="http://schemas.microsoft.com/office/drawing/2014/main" id="{E6AAACFF-6731-DBBE-71CD-41D06B83B827}"/>
              </a:ext>
            </a:extLst>
          </p:cNvPr>
          <p:cNvSpPr>
            <a:spLocks noGrp="1"/>
          </p:cNvSpPr>
          <p:nvPr>
            <p:ph idx="1"/>
          </p:nvPr>
        </p:nvSpPr>
        <p:spPr/>
        <p:txBody>
          <a:bodyPr>
            <a:normAutofit fontScale="62500" lnSpcReduction="20000"/>
          </a:bodyPr>
          <a:lstStyle/>
          <a:p>
            <a:pPr marL="342900" lvl="0" indent="-342900">
              <a:buFont typeface="Symbol" panose="05050102010706020507" pitchFamily="18" charset="2"/>
              <a:buChar char=""/>
            </a:pPr>
            <a:r>
              <a:rPr lang="en-US" sz="1800" dirty="0">
                <a:solidFill>
                  <a:srgbClr val="000000"/>
                </a:solidFill>
                <a:effectLst/>
                <a:latin typeface="Calibri" panose="020F0502020204030204" pitchFamily="34" charset="0"/>
                <a:ea typeface="Times New Roman" panose="02020603050405020304" pitchFamily="18" charset="0"/>
              </a:rPr>
              <a:t>Taxonomy formations in biology.</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solidFill>
                  <a:srgbClr val="000000"/>
                </a:solidFill>
                <a:effectLst/>
                <a:latin typeface="Calibri" panose="020F0502020204030204" pitchFamily="34" charset="0"/>
                <a:ea typeface="Times New Roman" panose="02020603050405020304" pitchFamily="18" charset="0"/>
              </a:rPr>
              <a:t>Document clustering and topic hierarchies in text data.</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solidFill>
                  <a:srgbClr val="000000"/>
                </a:solidFill>
                <a:effectLst/>
                <a:latin typeface="Calibri" panose="020F0502020204030204" pitchFamily="34" charset="0"/>
                <a:ea typeface="Times New Roman" panose="02020603050405020304" pitchFamily="18" charset="0"/>
              </a:rPr>
              <a:t>Customer segmentation based on purchasing behavior.</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In the context of smart tourism, Agglomerative Clustering can be used to create a hierarchy of tourist attractions based on features like visitor reviews, types of attractions, or proximity. By analyzing the resulting clusters, tourism </a:t>
            </a:r>
            <a:r>
              <a:rPr lang="tr-TR" sz="1800" dirty="0">
                <a:solidFill>
                  <a:srgbClr val="000000"/>
                </a:solidFill>
                <a:effectLst/>
                <a:latin typeface="Calibri" panose="020F0502020204030204" pitchFamily="34" charset="0"/>
                <a:ea typeface="Times New Roman" panose="02020603050405020304" pitchFamily="18" charset="0"/>
              </a:rPr>
              <a:t>componies</a:t>
            </a:r>
            <a:r>
              <a:rPr lang="en-US" sz="1800" dirty="0">
                <a:solidFill>
                  <a:srgbClr val="000000"/>
                </a:solidFill>
                <a:effectLst/>
                <a:latin typeface="Calibri" panose="020F0502020204030204" pitchFamily="34" charset="0"/>
                <a:ea typeface="Times New Roman" panose="02020603050405020304" pitchFamily="18" charset="0"/>
              </a:rPr>
              <a:t> can design tour packages, marketing strategies, or infrastructure development plans.</a:t>
            </a:r>
            <a:endParaRPr lang="tr-TR" sz="1800" dirty="0">
              <a:solidFill>
                <a:srgbClr val="000000"/>
              </a:solidFill>
              <a:effectLst/>
              <a:latin typeface="Calibri" panose="020F0502020204030204" pitchFamily="34" charset="0"/>
              <a:ea typeface="Times New Roman" panose="02020603050405020304" pitchFamily="18" charset="0"/>
            </a:endParaRPr>
          </a:p>
          <a:p>
            <a:endParaRPr lang="tr-TR"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Calibri" panose="020F0502020204030204" pitchFamily="34" charset="0"/>
                <a:ea typeface="Calibri" panose="020F0502020204030204" pitchFamily="34" charset="0"/>
              </a:rPr>
              <a:t>Python Library/s : </a:t>
            </a:r>
            <a:endParaRPr lang="tr-TR" sz="1800" dirty="0">
              <a:effectLst/>
              <a:latin typeface="Calibri" panose="020F0502020204030204" pitchFamily="34" charset="0"/>
              <a:ea typeface="Calibri" panose="020F0502020204030204" pitchFamily="34" charset="0"/>
            </a:endParaRPr>
          </a:p>
          <a:p>
            <a:pPr marL="0" indent="0">
              <a:buNone/>
            </a:pPr>
            <a:r>
              <a:rPr lang="en-US" dirty="0">
                <a:effectLst/>
                <a:latin typeface="Calibri" panose="020F0502020204030204" pitchFamily="34" charset="0"/>
                <a:ea typeface="Times New Roman" panose="02020603050405020304" pitchFamily="18" charset="0"/>
              </a:rPr>
              <a:t>Pandas (pandas): For data manipulation and analysis.</a:t>
            </a:r>
            <a:endParaRPr lang="tr-TR" sz="1800" dirty="0">
              <a:effectLst/>
              <a:latin typeface="Calibri" panose="020F0502020204030204" pitchFamily="34" charset="0"/>
              <a:ea typeface="Calibri" panose="020F0502020204030204" pitchFamily="34" charset="0"/>
            </a:endParaRPr>
          </a:p>
          <a:p>
            <a:pPr marL="0" indent="0">
              <a:buNone/>
            </a:pPr>
            <a:r>
              <a:rPr lang="en-US" sz="1800" dirty="0">
                <a:effectLst/>
                <a:latin typeface="Calibri" panose="020F0502020204030204" pitchFamily="34" charset="0"/>
                <a:ea typeface="Calibri" panose="020F0502020204030204" pitchFamily="34" charset="0"/>
              </a:rPr>
              <a:t>Scikit-learn (</a:t>
            </a:r>
            <a:r>
              <a:rPr lang="en-US" sz="1800" dirty="0" err="1">
                <a:effectLst/>
                <a:latin typeface="Calibri" panose="020F0502020204030204" pitchFamily="34" charset="0"/>
                <a:ea typeface="Calibri" panose="020F0502020204030204" pitchFamily="34" charset="0"/>
              </a:rPr>
              <a:t>sklearn</a:t>
            </a:r>
            <a:r>
              <a:rPr lang="en-US" sz="180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A comprehensive machine learning library, it provides a vast array of clustering methods and utilities for data mining and data analysis.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546719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6C24-6453-8E8A-7B37-D2149C5E5446}"/>
              </a:ext>
            </a:extLst>
          </p:cNvPr>
          <p:cNvSpPr>
            <a:spLocks noGrp="1"/>
          </p:cNvSpPr>
          <p:nvPr>
            <p:ph type="title"/>
          </p:nvPr>
        </p:nvSpPr>
        <p:spPr>
          <a:xfrm>
            <a:off x="8072580" y="0"/>
            <a:ext cx="4040355" cy="1188720"/>
          </a:xfrm>
        </p:spPr>
        <p:txBody>
          <a:bodyPr/>
          <a:lstStyle/>
          <a:p>
            <a:r>
              <a:rPr lang="tr-TR" dirty="0"/>
              <a:t>EXAMPLE</a:t>
            </a:r>
            <a:endParaRPr lang="en-US" dirty="0"/>
          </a:p>
        </p:txBody>
      </p:sp>
      <p:sp>
        <p:nvSpPr>
          <p:cNvPr id="3" name="Content Placeholder 2">
            <a:extLst>
              <a:ext uri="{FF2B5EF4-FFF2-40B4-BE49-F238E27FC236}">
                <a16:creationId xmlns:a16="http://schemas.microsoft.com/office/drawing/2014/main" id="{74A2918D-9DD7-1BD5-23F0-1A8AB1A508BA}"/>
              </a:ext>
            </a:extLst>
          </p:cNvPr>
          <p:cNvSpPr>
            <a:spLocks noGrp="1"/>
          </p:cNvSpPr>
          <p:nvPr>
            <p:ph idx="1"/>
          </p:nvPr>
        </p:nvSpPr>
        <p:spPr>
          <a:xfrm>
            <a:off x="7751408" y="1280298"/>
            <a:ext cx="4440592" cy="3101983"/>
          </a:xfrm>
        </p:spPr>
        <p:txBody>
          <a:bodyPr>
            <a:normAutofit/>
          </a:bodyPr>
          <a:lstStyle/>
          <a:p>
            <a:r>
              <a:rPr lang="en-US" sz="1200" dirty="0">
                <a:solidFill>
                  <a:srgbClr val="000000"/>
                </a:solidFill>
                <a:effectLst/>
                <a:latin typeface="Calibri" panose="020F0502020204030204" pitchFamily="34" charset="0"/>
                <a:ea typeface="Times New Roman" panose="02020603050405020304" pitchFamily="18" charset="0"/>
              </a:rPr>
              <a:t>Suppose we have tourist destinations, and we've recorded the average number of visitors, the average expenditure of a tourist, and the average duration of the visit for each destination. We want to cluster these destinations based on these attributes:</a:t>
            </a:r>
            <a:endParaRPr lang="en-US" sz="1200" dirty="0">
              <a:effectLst/>
              <a:latin typeface="Times New Roman" panose="02020603050405020304" pitchFamily="18" charset="0"/>
              <a:ea typeface="Times New Roman" panose="02020603050405020304" pitchFamily="18" charset="0"/>
            </a:endParaRPr>
          </a:p>
          <a:p>
            <a:pPr marL="0" indent="0">
              <a:buNone/>
            </a:pPr>
            <a:r>
              <a:rPr lang="en-US" sz="1200" dirty="0">
                <a:effectLst/>
                <a:latin typeface="Calibri" panose="020F0502020204030204" pitchFamily="34" charset="0"/>
                <a:ea typeface="Calibri" panose="020F0502020204030204" pitchFamily="34" charset="0"/>
              </a:rPr>
              <a:t>In this example, tourist destinations are clustered based on three features: the average number of visitors, average expenditure, and average duration. We chose three clusters (</a:t>
            </a:r>
            <a:r>
              <a:rPr lang="en-US" sz="1200" dirty="0" err="1">
                <a:effectLst/>
                <a:latin typeface="Calibri" panose="020F0502020204030204" pitchFamily="34" charset="0"/>
                <a:ea typeface="Calibri" panose="020F0502020204030204" pitchFamily="34" charset="0"/>
              </a:rPr>
              <a:t>n_clusters</a:t>
            </a:r>
            <a:r>
              <a:rPr lang="en-US" sz="1200" dirty="0">
                <a:effectLst/>
                <a:latin typeface="Calibri" panose="020F0502020204030204" pitchFamily="34" charset="0"/>
                <a:ea typeface="Calibri" panose="020F0502020204030204" pitchFamily="34" charset="0"/>
              </a:rPr>
              <a:t>=3) </a:t>
            </a:r>
            <a:r>
              <a:rPr lang="tr-TR" sz="1200" dirty="0">
                <a:effectLst/>
                <a:latin typeface="Calibri" panose="020F0502020204030204" pitchFamily="34" charset="0"/>
                <a:ea typeface="Calibri" panose="020F0502020204030204" pitchFamily="34" charset="0"/>
              </a:rPr>
              <a:t> </a:t>
            </a:r>
            <a:endParaRPr lang="tr-TR" sz="1200" dirty="0"/>
          </a:p>
        </p:txBody>
      </p:sp>
      <p:pic>
        <p:nvPicPr>
          <p:cNvPr id="5" name="Picture 4">
            <a:extLst>
              <a:ext uri="{FF2B5EF4-FFF2-40B4-BE49-F238E27FC236}">
                <a16:creationId xmlns:a16="http://schemas.microsoft.com/office/drawing/2014/main" id="{678096D2-9D90-E1FA-9C73-F1EEB1FC5394}"/>
              </a:ext>
            </a:extLst>
          </p:cNvPr>
          <p:cNvPicPr>
            <a:picLocks noChangeAspect="1"/>
          </p:cNvPicPr>
          <p:nvPr/>
        </p:nvPicPr>
        <p:blipFill>
          <a:blip r:embed="rId2"/>
          <a:stretch>
            <a:fillRect/>
          </a:stretch>
        </p:blipFill>
        <p:spPr>
          <a:xfrm>
            <a:off x="0" y="0"/>
            <a:ext cx="7130473" cy="6858000"/>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5C79907A-3FA9-095E-634D-53937AC7C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580" y="3429000"/>
            <a:ext cx="3546765" cy="3278863"/>
          </a:xfrm>
          <a:prstGeom prst="rect">
            <a:avLst/>
          </a:prstGeom>
        </p:spPr>
      </p:pic>
    </p:spTree>
    <p:extLst>
      <p:ext uri="{BB962C8B-B14F-4D97-AF65-F5344CB8AC3E}">
        <p14:creationId xmlns:p14="http://schemas.microsoft.com/office/powerpoint/2010/main" val="336761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0D3F33-11CA-85E2-B37E-3BA825BB3B81}"/>
              </a:ext>
            </a:extLst>
          </p:cNvPr>
          <p:cNvSpPr>
            <a:spLocks noGrp="1"/>
          </p:cNvSpPr>
          <p:nvPr>
            <p:ph idx="1"/>
          </p:nvPr>
        </p:nvSpPr>
        <p:spPr>
          <a:xfrm>
            <a:off x="677333" y="2194560"/>
            <a:ext cx="5816600" cy="4024125"/>
          </a:xfrm>
        </p:spPr>
        <p:txBody>
          <a:bodyPr>
            <a:normAutofit/>
          </a:bodyPr>
          <a:lstStyle/>
          <a:p>
            <a:pPr marL="0" indent="0">
              <a:spcAft>
                <a:spcPts val="800"/>
              </a:spcAft>
              <a:buNone/>
            </a:pPr>
            <a:r>
              <a:rPr lang="tr-TR" sz="2000" b="1" kern="100" dirty="0">
                <a:effectLst/>
                <a:latin typeface="Calibri" panose="020F0502020204030204" pitchFamily="34" charset="0"/>
                <a:ea typeface="Calibri" panose="020F0502020204030204" pitchFamily="34" charset="0"/>
                <a:cs typeface="Calibri" panose="020F0502020204030204" pitchFamily="34" charset="0"/>
              </a:rPr>
              <a:t>What is IOT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2000" dirty="0">
                <a:effectLst/>
                <a:latin typeface="Calibri" panose="020F0502020204030204" pitchFamily="34" charset="0"/>
                <a:ea typeface="Calibri" panose="020F0502020204030204" pitchFamily="34" charset="0"/>
              </a:rPr>
              <a:t>Objects cominicate each other thru internet we call it internet of things. These objects are collecting datas and sending datas . These objects can process to data which makes them smart.</a:t>
            </a:r>
          </a:p>
          <a:p>
            <a:pPr marL="0" indent="0">
              <a:spcAft>
                <a:spcPts val="800"/>
              </a:spcAft>
              <a:buNone/>
            </a:pPr>
            <a:r>
              <a:rPr lang="tr-TR" sz="2000" b="1" kern="100" dirty="0">
                <a:effectLst/>
                <a:latin typeface="Calibri" panose="020F0502020204030204" pitchFamily="34" charset="0"/>
                <a:ea typeface="Calibri" panose="020F0502020204030204" pitchFamily="34" charset="0"/>
                <a:cs typeface="Calibri" panose="020F0502020204030204" pitchFamily="34" charset="0"/>
              </a:rPr>
              <a:t>Advantages of IOT:</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IoT enables companies to automate processes and reduce labor costs. </a:t>
            </a:r>
            <a:r>
              <a:rPr lang="tr-TR" sz="2000" kern="100" dirty="0">
                <a:effectLst/>
                <a:latin typeface="Calibri" panose="020F0502020204030204" pitchFamily="34" charset="0"/>
                <a:ea typeface="Calibri" panose="020F0502020204030204" pitchFamily="34" charset="0"/>
                <a:cs typeface="Calibri" panose="020F0502020204030204" pitchFamily="34" charset="0"/>
              </a:rPr>
              <a:t>It also provides efficient service to customers.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pic>
        <p:nvPicPr>
          <p:cNvPr id="1026" name="Picture 2" descr="8 Top Internet of Things (IoT) Certifications | Datamation">
            <a:extLst>
              <a:ext uri="{FF2B5EF4-FFF2-40B4-BE49-F238E27FC236}">
                <a16:creationId xmlns:a16="http://schemas.microsoft.com/office/drawing/2014/main" id="{ACD89D68-BD80-6598-048E-BB632FD40B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23" r="2078" b="16"/>
          <a:stretch/>
        </p:blipFill>
        <p:spPr bwMode="auto">
          <a:xfrm>
            <a:off x="69850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50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35185-894B-6A2C-38A0-03F8166A4B0D}"/>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tr-TR">
                <a:solidFill>
                  <a:schemeClr val="bg1"/>
                </a:solidFill>
                <a:effectLst/>
                <a:latin typeface="Calibri" panose="020F0502020204030204" pitchFamily="34" charset="0"/>
                <a:ea typeface="Calibri" panose="020F0502020204030204" pitchFamily="34" charset="0"/>
              </a:rPr>
              <a:t>3.</a:t>
            </a:r>
            <a:r>
              <a:rPr lang="en-US">
                <a:solidFill>
                  <a:schemeClr val="bg1"/>
                </a:solidFill>
                <a:effectLst/>
                <a:latin typeface="Calibri" panose="020F0502020204030204" pitchFamily="34" charset="0"/>
                <a:ea typeface="Calibri" panose="020F0502020204030204" pitchFamily="34" charset="0"/>
              </a:rPr>
              <a:t>Bibliometric analysis</a:t>
            </a:r>
            <a:endParaRPr lang="en-US">
              <a:solidFill>
                <a:schemeClr val="bg1"/>
              </a:solidFill>
            </a:endParaRPr>
          </a:p>
        </p:txBody>
      </p:sp>
      <p:sp>
        <p:nvSpPr>
          <p:cNvPr id="3" name="Content Placeholder 2">
            <a:extLst>
              <a:ext uri="{FF2B5EF4-FFF2-40B4-BE49-F238E27FC236}">
                <a16:creationId xmlns:a16="http://schemas.microsoft.com/office/drawing/2014/main" id="{5155AC0E-C17A-FF36-F109-783DB26DCF2D}"/>
              </a:ext>
            </a:extLst>
          </p:cNvPr>
          <p:cNvSpPr>
            <a:spLocks noGrp="1"/>
          </p:cNvSpPr>
          <p:nvPr>
            <p:ph idx="1"/>
          </p:nvPr>
        </p:nvSpPr>
        <p:spPr>
          <a:xfrm>
            <a:off x="643467" y="2638044"/>
            <a:ext cx="6242715" cy="3415622"/>
          </a:xfrm>
        </p:spPr>
        <p:txBody>
          <a:bodyPr>
            <a:normAutofit/>
          </a:bodyPr>
          <a:lstStyle/>
          <a:p>
            <a:r>
              <a:rPr lang="en-US">
                <a:solidFill>
                  <a:schemeClr val="bg1"/>
                </a:solidFill>
                <a:effectLst/>
                <a:latin typeface="Calibri" panose="020F0502020204030204" pitchFamily="34" charset="0"/>
                <a:ea typeface="Times New Roman" panose="02020603050405020304" pitchFamily="18" charset="0"/>
              </a:rPr>
              <a:t>Bibliometric analysis is a research method used in library and information science. It involves the statistical analysis of written publications, such as books or articles. The main objective is to quantify the various aspects of publications and provide insights into patterns, structures, and relationships among authors, articles, topics, and journals. It serves as a tool for understanding the dynamics of knowledge production and dissemination in particular fields or disciplines.</a:t>
            </a:r>
            <a:endParaRPr lang="en-US">
              <a:solidFill>
                <a:schemeClr val="bg1"/>
              </a:solidFill>
              <a:effectLst/>
              <a:latin typeface="Times New Roman" panose="02020603050405020304" pitchFamily="18" charset="0"/>
              <a:ea typeface="Times New Roman" panose="02020603050405020304" pitchFamily="18" charset="0"/>
            </a:endParaRPr>
          </a:p>
          <a:p>
            <a:endParaRPr lang="en-US">
              <a:solidFill>
                <a:schemeClr val="bg1"/>
              </a:solidFill>
            </a:endParaRPr>
          </a:p>
        </p:txBody>
      </p:sp>
      <p:pic>
        <p:nvPicPr>
          <p:cNvPr id="7" name="Graphic 6" descr="Books on Shelf">
            <a:extLst>
              <a:ext uri="{FF2B5EF4-FFF2-40B4-BE49-F238E27FC236}">
                <a16:creationId xmlns:a16="http://schemas.microsoft.com/office/drawing/2014/main" id="{077E4C14-BE17-5223-93C4-816A40472B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3683641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78366-5B63-3F03-B246-CE234D8F34B1}"/>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tr-TR" sz="3000">
                <a:solidFill>
                  <a:srgbClr val="FFFFFF"/>
                </a:solidFill>
              </a:rPr>
              <a:t>Key Consept</a:t>
            </a:r>
            <a:endParaRPr lang="en-US" sz="3000">
              <a:solidFill>
                <a:srgbClr val="FFFFFF"/>
              </a:solidFill>
            </a:endParaRPr>
          </a:p>
        </p:txBody>
      </p:sp>
      <p:sp>
        <p:nvSpPr>
          <p:cNvPr id="3" name="Content Placeholder 2">
            <a:extLst>
              <a:ext uri="{FF2B5EF4-FFF2-40B4-BE49-F238E27FC236}">
                <a16:creationId xmlns:a16="http://schemas.microsoft.com/office/drawing/2014/main" id="{C837DFCB-9133-6341-AABF-E3845942898C}"/>
              </a:ext>
            </a:extLst>
          </p:cNvPr>
          <p:cNvSpPr>
            <a:spLocks noGrp="1"/>
          </p:cNvSpPr>
          <p:nvPr>
            <p:ph idx="1"/>
          </p:nvPr>
        </p:nvSpPr>
        <p:spPr>
          <a:xfrm>
            <a:off x="5591695" y="1402080"/>
            <a:ext cx="5320696" cy="4053840"/>
          </a:xfrm>
        </p:spPr>
        <p:txBody>
          <a:bodyPr anchor="ctr">
            <a:normAutofit/>
          </a:bodyPr>
          <a:lstStyle/>
          <a:p>
            <a:pPr marL="0" indent="0">
              <a:lnSpc>
                <a:spcPct val="90000"/>
              </a:lnSpc>
              <a:buNone/>
            </a:pPr>
            <a:r>
              <a:rPr lang="en-US" sz="1100">
                <a:effectLst/>
                <a:latin typeface="Calibri" panose="020F0502020204030204" pitchFamily="34" charset="0"/>
                <a:ea typeface="Times New Roman" panose="02020603050405020304" pitchFamily="18" charset="0"/>
              </a:rPr>
              <a:t>Core Components:</a:t>
            </a:r>
            <a:endParaRPr lang="en-US" sz="11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a:effectLst/>
                <a:latin typeface="Calibri" panose="020F0502020204030204" pitchFamily="34" charset="0"/>
                <a:ea typeface="Times New Roman" panose="02020603050405020304" pitchFamily="18" charset="0"/>
              </a:rPr>
              <a:t>Citation Analysis: Examines how often, and by whom, articles or books are cited. It helps identify core journals and seminal works in a particular field.</a:t>
            </a:r>
            <a:endParaRPr lang="en-US" sz="11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a:effectLst/>
                <a:latin typeface="Calibri" panose="020F0502020204030204" pitchFamily="34" charset="0"/>
                <a:ea typeface="Times New Roman" panose="02020603050405020304" pitchFamily="18" charset="0"/>
              </a:rPr>
              <a:t>Content Analysis: Investigates the themes and topics of scholarly communication, often using methods from text mining and natural language processing.</a:t>
            </a:r>
            <a:endParaRPr lang="en-US" sz="11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a:effectLst/>
                <a:latin typeface="Calibri" panose="020F0502020204030204" pitchFamily="34" charset="0"/>
                <a:ea typeface="Times New Roman" panose="02020603050405020304" pitchFamily="18" charset="0"/>
              </a:rPr>
              <a:t>Co-authorship Analysis: Examines patterns of collaboration among researchers.</a:t>
            </a:r>
            <a:endParaRPr lang="en-US" sz="11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a:effectLst/>
                <a:latin typeface="Calibri" panose="020F0502020204030204" pitchFamily="34" charset="0"/>
                <a:ea typeface="Times New Roman" panose="02020603050405020304" pitchFamily="18" charset="0"/>
              </a:rPr>
              <a:t>Journal Analysis: Assesses journals and their impact within the academic community.</a:t>
            </a:r>
            <a:endParaRPr lang="en-US" sz="1100">
              <a:effectLst/>
              <a:latin typeface="Times New Roman" panose="02020603050405020304" pitchFamily="18" charset="0"/>
              <a:ea typeface="Times New Roman" panose="02020603050405020304" pitchFamily="18" charset="0"/>
            </a:endParaRPr>
          </a:p>
          <a:p>
            <a:pPr marL="0" indent="0">
              <a:lnSpc>
                <a:spcPct val="90000"/>
              </a:lnSpc>
              <a:buNone/>
            </a:pPr>
            <a:r>
              <a:rPr lang="en-US" sz="1100">
                <a:effectLst/>
                <a:latin typeface="Calibri" panose="020F0502020204030204" pitchFamily="34"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p>
            <a:pPr marL="0" indent="0">
              <a:lnSpc>
                <a:spcPct val="90000"/>
              </a:lnSpc>
              <a:buNone/>
            </a:pPr>
            <a:r>
              <a:rPr lang="en-US" sz="1100">
                <a:effectLst/>
                <a:latin typeface="Calibri" panose="020F0502020204030204" pitchFamily="34" charset="0"/>
                <a:ea typeface="Times New Roman" panose="02020603050405020304" pitchFamily="18" charset="0"/>
              </a:rPr>
              <a:t>Common Metrics and Tools:</a:t>
            </a:r>
            <a:endParaRPr lang="en-US" sz="11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a:effectLst/>
                <a:latin typeface="Calibri" panose="020F0502020204030204" pitchFamily="34" charset="0"/>
                <a:ea typeface="Times New Roman" panose="02020603050405020304" pitchFamily="18" charset="0"/>
              </a:rPr>
              <a:t>h-index: Measures the productivity and citation impact of the publications of a researcher.</a:t>
            </a:r>
            <a:endParaRPr lang="en-US" sz="11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a:effectLst/>
                <a:latin typeface="Calibri" panose="020F0502020204030204" pitchFamily="34" charset="0"/>
                <a:ea typeface="Times New Roman" panose="02020603050405020304" pitchFamily="18" charset="0"/>
              </a:rPr>
              <a:t>Impact Factor: A measure that indicates the average number of times articles from a journal published in the past two years have been cited in a particular year.</a:t>
            </a:r>
            <a:endParaRPr lang="en-US" sz="11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a:effectLst/>
                <a:latin typeface="Calibri" panose="020F0502020204030204" pitchFamily="34" charset="0"/>
                <a:ea typeface="Times New Roman" panose="02020603050405020304" pitchFamily="18" charset="0"/>
              </a:rPr>
              <a:t>Citation Networks: Represent the interlinking of various research articles based on citations.</a:t>
            </a:r>
            <a:endParaRPr lang="en-US" sz="11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a:effectLst/>
                <a:latin typeface="Calibri" panose="020F0502020204030204" pitchFamily="34" charset="0"/>
                <a:ea typeface="Times New Roman" panose="02020603050405020304" pitchFamily="18" charset="0"/>
              </a:rPr>
              <a:t>Co-word Analysis: Helps identify the frequency of co-occurrence of keywords to determine the thematic emphasis in a field.</a:t>
            </a:r>
            <a:endParaRPr lang="en-US" sz="1100">
              <a:effectLst/>
              <a:latin typeface="Times New Roman" panose="02020603050405020304" pitchFamily="18" charset="0"/>
              <a:ea typeface="Times New Roman" panose="02020603050405020304" pitchFamily="18" charset="0"/>
            </a:endParaRPr>
          </a:p>
          <a:p>
            <a:pPr>
              <a:lnSpc>
                <a:spcPct val="90000"/>
              </a:lnSpc>
            </a:pPr>
            <a:endParaRPr lang="en-US" sz="1100"/>
          </a:p>
        </p:txBody>
      </p:sp>
    </p:spTree>
    <p:extLst>
      <p:ext uri="{BB962C8B-B14F-4D97-AF65-F5344CB8AC3E}">
        <p14:creationId xmlns:p14="http://schemas.microsoft.com/office/powerpoint/2010/main" val="930543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8B071-80F0-8DB3-5DF5-C4C0911CE67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600">
                <a:solidFill>
                  <a:srgbClr val="FFFFFF"/>
                </a:solidFill>
                <a:effectLst/>
                <a:latin typeface="Calibri" panose="020F0502020204030204" pitchFamily="34" charset="0"/>
                <a:ea typeface="Times New Roman" panose="02020603050405020304" pitchFamily="18" charset="0"/>
              </a:rPr>
              <a:t>Applications</a:t>
            </a:r>
            <a:br>
              <a:rPr lang="en-US" sz="2600">
                <a:solidFill>
                  <a:srgbClr val="FFFFFF"/>
                </a:solidFill>
                <a:effectLst/>
                <a:latin typeface="Times New Roman" panose="02020603050405020304" pitchFamily="18" charset="0"/>
                <a:ea typeface="Times New Roman" panose="02020603050405020304" pitchFamily="18" charset="0"/>
              </a:rPr>
            </a:br>
            <a:endParaRPr lang="en-US" sz="2600">
              <a:solidFill>
                <a:srgbClr val="FFFFFF"/>
              </a:solidFill>
            </a:endParaRPr>
          </a:p>
        </p:txBody>
      </p:sp>
      <p:sp>
        <p:nvSpPr>
          <p:cNvPr id="3" name="Content Placeholder 2">
            <a:extLst>
              <a:ext uri="{FF2B5EF4-FFF2-40B4-BE49-F238E27FC236}">
                <a16:creationId xmlns:a16="http://schemas.microsoft.com/office/drawing/2014/main" id="{825C0841-4F35-BF97-F980-2346389B7F47}"/>
              </a:ext>
            </a:extLst>
          </p:cNvPr>
          <p:cNvSpPr>
            <a:spLocks noGrp="1"/>
          </p:cNvSpPr>
          <p:nvPr>
            <p:ph idx="1"/>
          </p:nvPr>
        </p:nvSpPr>
        <p:spPr>
          <a:xfrm>
            <a:off x="5591695" y="1402080"/>
            <a:ext cx="5320696" cy="4053840"/>
          </a:xfrm>
        </p:spPr>
        <p:txBody>
          <a:bodyPr anchor="ctr">
            <a:normAutofit/>
          </a:bodyPr>
          <a:lstStyle/>
          <a:p>
            <a:pPr marL="342900" lvl="0" indent="-342900">
              <a:lnSpc>
                <a:spcPct val="90000"/>
              </a:lnSpc>
              <a:buFont typeface="Symbol" panose="05050102010706020507" pitchFamily="18" charset="2"/>
              <a:buChar char=""/>
            </a:pPr>
            <a:r>
              <a:rPr lang="en-US" sz="1500">
                <a:effectLst/>
                <a:latin typeface="Calibri" panose="020F0502020204030204" pitchFamily="34" charset="0"/>
                <a:ea typeface="Times New Roman" panose="02020603050405020304" pitchFamily="18" charset="0"/>
              </a:rPr>
              <a:t>Research Assessment: Universities, funding bodies, and other institutions use bibliometrics to assess the impact of their research outputs.</a:t>
            </a:r>
            <a:endParaRPr lang="tr-TR" sz="1500">
              <a:effectLst/>
              <a:latin typeface="Calibri" panose="020F0502020204030204" pitchFamily="34"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effectLst/>
                <a:latin typeface="Calibri" panose="020F0502020204030204" pitchFamily="34" charset="0"/>
                <a:ea typeface="Calibri" panose="020F0502020204030204" pitchFamily="34" charset="0"/>
              </a:rPr>
              <a:t>Tourism Research: Analyze research publication patterns in tourism to identify trending topics, influential authors, or emerging destinations.</a:t>
            </a:r>
            <a:endParaRPr lang="en-US" sz="15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effectLst/>
                <a:latin typeface="Calibri" panose="020F0502020204030204" pitchFamily="34" charset="0"/>
                <a:ea typeface="Times New Roman" panose="02020603050405020304" pitchFamily="18" charset="0"/>
              </a:rPr>
              <a:t>Trend Analysis: Understand evolving research themes, emerging fields, or declining interests in specific topics.</a:t>
            </a:r>
            <a:endParaRPr lang="en-US" sz="15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effectLst/>
                <a:latin typeface="Calibri" panose="020F0502020204030204" pitchFamily="34" charset="0"/>
                <a:ea typeface="Times New Roman" panose="02020603050405020304" pitchFamily="18" charset="0"/>
              </a:rPr>
              <a:t>Discovering Influential Works: Identify seminal papers, authors, or journals in a particular field.</a:t>
            </a:r>
            <a:endParaRPr lang="en-US" sz="15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effectLst/>
                <a:latin typeface="Calibri" panose="020F0502020204030204" pitchFamily="34" charset="0"/>
                <a:ea typeface="Times New Roman" panose="02020603050405020304" pitchFamily="18" charset="0"/>
              </a:rPr>
              <a:t>Funding Decisions: Funding bodies can assess the impact and relevance of previous research when making decisions about future funding allocations.</a:t>
            </a:r>
            <a:endParaRPr lang="en-US" sz="150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500">
                <a:effectLst/>
                <a:latin typeface="Calibri" panose="020F0502020204030204" pitchFamily="34" charset="0"/>
                <a:ea typeface="Times New Roman" panose="02020603050405020304" pitchFamily="18" charset="0"/>
              </a:rPr>
              <a:t>Collaboration Patterns: Understand international collaboration patterns and prominent research groups.</a:t>
            </a:r>
            <a:endParaRPr lang="en-US" sz="1500">
              <a:effectLst/>
              <a:latin typeface="Times New Roman" panose="02020603050405020304" pitchFamily="18" charset="0"/>
              <a:ea typeface="Times New Roman" panose="02020603050405020304" pitchFamily="18" charset="0"/>
            </a:endParaRPr>
          </a:p>
          <a:p>
            <a:pPr>
              <a:lnSpc>
                <a:spcPct val="90000"/>
              </a:lnSpc>
            </a:pPr>
            <a:endParaRPr lang="en-US" sz="1500"/>
          </a:p>
        </p:txBody>
      </p:sp>
    </p:spTree>
    <p:extLst>
      <p:ext uri="{BB962C8B-B14F-4D97-AF65-F5344CB8AC3E}">
        <p14:creationId xmlns:p14="http://schemas.microsoft.com/office/powerpoint/2010/main" val="495538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2C764-A453-64D1-2122-F95DC9F7D58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effectLst/>
                <a:latin typeface="Calibri" panose="020F0502020204030204" pitchFamily="34" charset="0"/>
                <a:ea typeface="Times New Roman" panose="02020603050405020304" pitchFamily="18" charset="0"/>
              </a:rPr>
              <a:t>Python Library/s </a:t>
            </a:r>
            <a:endParaRPr lang="en-US" sz="3000">
              <a:solidFill>
                <a:srgbClr val="FFFFFF"/>
              </a:solidFill>
            </a:endParaRPr>
          </a:p>
        </p:txBody>
      </p:sp>
      <p:sp>
        <p:nvSpPr>
          <p:cNvPr id="3" name="Content Placeholder 2">
            <a:extLst>
              <a:ext uri="{FF2B5EF4-FFF2-40B4-BE49-F238E27FC236}">
                <a16:creationId xmlns:a16="http://schemas.microsoft.com/office/drawing/2014/main" id="{F00C8627-A991-F5CB-6727-6C13194723BC}"/>
              </a:ext>
            </a:extLst>
          </p:cNvPr>
          <p:cNvSpPr>
            <a:spLocks noGrp="1"/>
          </p:cNvSpPr>
          <p:nvPr>
            <p:ph idx="1"/>
          </p:nvPr>
        </p:nvSpPr>
        <p:spPr>
          <a:xfrm>
            <a:off x="5591695" y="1402080"/>
            <a:ext cx="5320696" cy="4053840"/>
          </a:xfrm>
        </p:spPr>
        <p:txBody>
          <a:bodyPr anchor="ctr">
            <a:normAutofit/>
          </a:bodyPr>
          <a:lstStyle/>
          <a:p>
            <a:br>
              <a:rPr lang="en-US" dirty="0">
                <a:effectLst/>
                <a:latin typeface="Calibri" panose="020F0502020204030204" pitchFamily="34" charset="0"/>
                <a:ea typeface="Times New Roman" panose="02020603050405020304" pitchFamily="18" charset="0"/>
              </a:rPr>
            </a:br>
            <a:br>
              <a:rPr lang="en-US" dirty="0">
                <a:effectLst/>
                <a:latin typeface="Calibri" panose="020F0502020204030204" pitchFamily="34" charset="0"/>
                <a:ea typeface="Times New Roman" panose="02020603050405020304" pitchFamily="18" charset="0"/>
              </a:rPr>
            </a:br>
            <a:r>
              <a:rPr lang="en-US" dirty="0">
                <a:effectLst/>
                <a:latin typeface="Calibri" panose="020F0502020204030204" pitchFamily="34" charset="0"/>
                <a:ea typeface="Times New Roman" panose="02020603050405020304" pitchFamily="18" charset="0"/>
              </a:rPr>
              <a:t>Pandas (pandas): For data manipulation and analysis.</a:t>
            </a:r>
            <a:endParaRPr lang="en-US" dirty="0">
              <a:effectLst/>
              <a:latin typeface="Times New Roman" panose="02020603050405020304" pitchFamily="18" charset="0"/>
              <a:ea typeface="Times New Roman" panose="02020603050405020304" pitchFamily="18" charset="0"/>
            </a:endParaRPr>
          </a:p>
          <a:p>
            <a:r>
              <a:rPr lang="en-US" dirty="0" err="1">
                <a:effectLst/>
                <a:latin typeface="Calibri" panose="020F0502020204030204" pitchFamily="34" charset="0"/>
                <a:ea typeface="Times New Roman" panose="02020603050405020304" pitchFamily="18" charset="0"/>
              </a:rPr>
              <a:t>NetworkX</a:t>
            </a:r>
            <a:r>
              <a:rPr lang="en-US" dirty="0">
                <a:effectLst/>
                <a:latin typeface="Calibri" panose="020F0502020204030204" pitchFamily="34" charset="0"/>
                <a:ea typeface="Times New Roman" panose="02020603050405020304" pitchFamily="18" charset="0"/>
              </a:rPr>
              <a:t> (</a:t>
            </a:r>
            <a:r>
              <a:rPr lang="en-US" dirty="0" err="1">
                <a:effectLst/>
                <a:latin typeface="Calibri" panose="020F0502020204030204" pitchFamily="34" charset="0"/>
                <a:ea typeface="Times New Roman" panose="02020603050405020304" pitchFamily="18" charset="0"/>
              </a:rPr>
              <a:t>networkx</a:t>
            </a:r>
            <a:r>
              <a:rPr lang="en-US" dirty="0">
                <a:effectLst/>
                <a:latin typeface="Calibri" panose="020F0502020204030204" pitchFamily="34" charset="0"/>
                <a:ea typeface="Times New Roman" panose="02020603050405020304" pitchFamily="18" charset="0"/>
              </a:rPr>
              <a:t>): To analyze bibliometric networks.</a:t>
            </a:r>
            <a:endParaRPr lang="en-US" dirty="0">
              <a:effectLst/>
              <a:latin typeface="Times New Roman" panose="02020603050405020304" pitchFamily="18" charset="0"/>
              <a:ea typeface="Times New Roman" panose="02020603050405020304" pitchFamily="18" charset="0"/>
            </a:endParaRPr>
          </a:p>
          <a:p>
            <a:r>
              <a:rPr lang="en-US" dirty="0" err="1">
                <a:effectLst/>
                <a:latin typeface="Calibri" panose="020F0502020204030204" pitchFamily="34" charset="0"/>
                <a:ea typeface="Times New Roman" panose="02020603050405020304" pitchFamily="18" charset="0"/>
              </a:rPr>
              <a:t>Pybliometrics</a:t>
            </a:r>
            <a:r>
              <a:rPr lang="en-US" dirty="0">
                <a:effectLst/>
                <a:latin typeface="Calibri" panose="020F0502020204030204" pitchFamily="34" charset="0"/>
                <a:ea typeface="Times New Roman" panose="02020603050405020304" pitchFamily="18" charset="0"/>
              </a:rPr>
              <a:t>: Specifically designed for Scopus-based bibliometric research.</a:t>
            </a: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920494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F1C8-3F56-0F85-A093-79238DFA92A5}"/>
              </a:ext>
            </a:extLst>
          </p:cNvPr>
          <p:cNvSpPr>
            <a:spLocks noGrp="1"/>
          </p:cNvSpPr>
          <p:nvPr>
            <p:ph type="title"/>
          </p:nvPr>
        </p:nvSpPr>
        <p:spPr>
          <a:xfrm>
            <a:off x="8035081" y="23672"/>
            <a:ext cx="3851565" cy="1188720"/>
          </a:xfrm>
        </p:spPr>
        <p:txBody>
          <a:bodyPr/>
          <a:lstStyle/>
          <a:p>
            <a:r>
              <a:rPr lang="tr-TR" dirty="0"/>
              <a:t>EXAMPLE</a:t>
            </a:r>
            <a:endParaRPr lang="en-US" dirty="0"/>
          </a:p>
        </p:txBody>
      </p:sp>
      <p:sp>
        <p:nvSpPr>
          <p:cNvPr id="3" name="Content Placeholder 2">
            <a:extLst>
              <a:ext uri="{FF2B5EF4-FFF2-40B4-BE49-F238E27FC236}">
                <a16:creationId xmlns:a16="http://schemas.microsoft.com/office/drawing/2014/main" id="{44AFCF3B-0EE1-34DD-B913-F37854C636C0}"/>
              </a:ext>
            </a:extLst>
          </p:cNvPr>
          <p:cNvSpPr>
            <a:spLocks noGrp="1"/>
          </p:cNvSpPr>
          <p:nvPr>
            <p:ph idx="1"/>
          </p:nvPr>
        </p:nvSpPr>
        <p:spPr>
          <a:xfrm>
            <a:off x="7804727" y="1212392"/>
            <a:ext cx="4304146" cy="1849985"/>
          </a:xfrm>
        </p:spPr>
        <p:txBody>
          <a:bodyPr/>
          <a:lstStyle/>
          <a:p>
            <a:r>
              <a:rPr lang="tr-TR" b="0" i="0" dirty="0">
                <a:solidFill>
                  <a:srgbClr val="0F0F0F"/>
                </a:solidFill>
                <a:effectLst/>
                <a:latin typeface="Söhne"/>
              </a:rPr>
              <a:t>In t</a:t>
            </a:r>
            <a:r>
              <a:rPr lang="en-US" b="0" i="0" dirty="0">
                <a:solidFill>
                  <a:srgbClr val="0F0F0F"/>
                </a:solidFill>
                <a:effectLst/>
                <a:latin typeface="Söhne"/>
              </a:rPr>
              <a:t>h</a:t>
            </a:r>
            <a:r>
              <a:rPr lang="tr-TR" b="0" i="0" dirty="0">
                <a:solidFill>
                  <a:srgbClr val="0F0F0F"/>
                </a:solidFill>
                <a:effectLst/>
                <a:latin typeface="Söhne"/>
              </a:rPr>
              <a:t>is</a:t>
            </a:r>
            <a:r>
              <a:rPr lang="en-US" b="0" i="0" dirty="0">
                <a:solidFill>
                  <a:srgbClr val="0F0F0F"/>
                </a:solidFill>
                <a:effectLst/>
                <a:latin typeface="Söhne"/>
              </a:rPr>
              <a:t> code</a:t>
            </a:r>
            <a:r>
              <a:rPr lang="tr-TR" b="0" i="0" dirty="0">
                <a:solidFill>
                  <a:srgbClr val="0F0F0F"/>
                </a:solidFill>
                <a:effectLst/>
                <a:latin typeface="Söhne"/>
              </a:rPr>
              <a:t>, we</a:t>
            </a:r>
            <a:r>
              <a:rPr lang="en-US" b="0" i="0" dirty="0">
                <a:solidFill>
                  <a:srgbClr val="0F0F0F"/>
                </a:solidFill>
                <a:effectLst/>
                <a:latin typeface="Söhne"/>
              </a:rPr>
              <a:t> demonstrates a simple bibliometric analysis, examining the distribution of publications among authors, identifying the most cited paper, and exploring the average citations per year.</a:t>
            </a:r>
            <a:endParaRPr lang="en-US" dirty="0"/>
          </a:p>
        </p:txBody>
      </p:sp>
      <p:pic>
        <p:nvPicPr>
          <p:cNvPr id="5" name="Picture 4">
            <a:extLst>
              <a:ext uri="{FF2B5EF4-FFF2-40B4-BE49-F238E27FC236}">
                <a16:creationId xmlns:a16="http://schemas.microsoft.com/office/drawing/2014/main" id="{DBFCB907-DDD0-6D45-27DD-E5FCA8C11860}"/>
              </a:ext>
            </a:extLst>
          </p:cNvPr>
          <p:cNvPicPr>
            <a:picLocks noChangeAspect="1"/>
          </p:cNvPicPr>
          <p:nvPr/>
        </p:nvPicPr>
        <p:blipFill>
          <a:blip r:embed="rId2"/>
          <a:stretch>
            <a:fillRect/>
          </a:stretch>
        </p:blipFill>
        <p:spPr>
          <a:xfrm>
            <a:off x="0" y="23672"/>
            <a:ext cx="7726358" cy="68343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F9F24E7-45EF-E346-13AC-4B21B1CDF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284" y="3253653"/>
            <a:ext cx="3305175" cy="3343275"/>
          </a:xfrm>
          <a:prstGeom prst="rect">
            <a:avLst/>
          </a:prstGeom>
        </p:spPr>
      </p:pic>
    </p:spTree>
    <p:extLst>
      <p:ext uri="{BB962C8B-B14F-4D97-AF65-F5344CB8AC3E}">
        <p14:creationId xmlns:p14="http://schemas.microsoft.com/office/powerpoint/2010/main" val="138151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D2ED89-5AE9-4E9E-B74C-07803A862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948" y="0"/>
            <a:ext cx="673210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1EDE6-D9C2-1C13-57B3-36E070AE8A58}"/>
              </a:ext>
            </a:extLst>
          </p:cNvPr>
          <p:cNvSpPr>
            <a:spLocks noGrp="1"/>
          </p:cNvSpPr>
          <p:nvPr>
            <p:ph type="title"/>
          </p:nvPr>
        </p:nvSpPr>
        <p:spPr>
          <a:xfrm>
            <a:off x="1761066" y="964692"/>
            <a:ext cx="8669868" cy="1188720"/>
          </a:xfrm>
          <a:solidFill>
            <a:srgbClr val="FFFFFF"/>
          </a:solidFill>
          <a:ln>
            <a:solidFill>
              <a:srgbClr val="404040"/>
            </a:solidFill>
          </a:ln>
        </p:spPr>
        <p:txBody>
          <a:bodyPr>
            <a:normAutofit/>
          </a:bodyPr>
          <a:lstStyle/>
          <a:p>
            <a:r>
              <a:rPr lang="en-US">
                <a:solidFill>
                  <a:srgbClr val="404040"/>
                </a:solidFill>
                <a:effectLst/>
                <a:latin typeface="Calibri" panose="020F0502020204030204" pitchFamily="34" charset="0"/>
                <a:ea typeface="Calibri" panose="020F0502020204030204" pitchFamily="34" charset="0"/>
              </a:rPr>
              <a:t>Birch clustering </a:t>
            </a:r>
            <a:endParaRPr lang="en-US">
              <a:solidFill>
                <a:srgbClr val="404040"/>
              </a:solidFill>
            </a:endParaRPr>
          </a:p>
        </p:txBody>
      </p:sp>
      <p:sp>
        <p:nvSpPr>
          <p:cNvPr id="3" name="Content Placeholder 2">
            <a:extLst>
              <a:ext uri="{FF2B5EF4-FFF2-40B4-BE49-F238E27FC236}">
                <a16:creationId xmlns:a16="http://schemas.microsoft.com/office/drawing/2014/main" id="{634089E9-0791-98A7-3B2A-42A1EEF6094B}"/>
              </a:ext>
            </a:extLst>
          </p:cNvPr>
          <p:cNvSpPr>
            <a:spLocks noGrp="1"/>
          </p:cNvSpPr>
          <p:nvPr>
            <p:ph idx="1"/>
          </p:nvPr>
        </p:nvSpPr>
        <p:spPr>
          <a:xfrm>
            <a:off x="3238831" y="2638044"/>
            <a:ext cx="5714338" cy="3101983"/>
          </a:xfrm>
        </p:spPr>
        <p:txBody>
          <a:bodyPr>
            <a:normAutofit/>
          </a:bodyPr>
          <a:lstStyle/>
          <a:p>
            <a:r>
              <a:rPr lang="en-US" dirty="0">
                <a:effectLst/>
                <a:latin typeface="Calibri" panose="020F0502020204030204" pitchFamily="34" charset="0"/>
                <a:ea typeface="Times New Roman" panose="02020603050405020304" pitchFamily="18" charset="0"/>
              </a:rPr>
              <a:t>Birch clustering is a type of incremental clustering algorithm designed to handle particularly large datasets. Its primary focus is to incrementally and dynamically cluster incoming multi-dimensional metric data points in an attempt to produce the best quality clustering for a given set of resources (memory and time constraints).</a:t>
            </a: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18953454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A5AF-0FED-5EFA-37C8-DC3AFD246961}"/>
              </a:ext>
            </a:extLst>
          </p:cNvPr>
          <p:cNvSpPr>
            <a:spLocks noGrp="1"/>
          </p:cNvSpPr>
          <p:nvPr>
            <p:ph type="title"/>
          </p:nvPr>
        </p:nvSpPr>
        <p:spPr>
          <a:xfrm>
            <a:off x="6900672" y="978776"/>
            <a:ext cx="4486656" cy="1174991"/>
          </a:xfrm>
        </p:spPr>
        <p:txBody>
          <a:bodyPr>
            <a:normAutofit/>
          </a:bodyPr>
          <a:lstStyle/>
          <a:p>
            <a:r>
              <a:rPr lang="en-US" sz="2400">
                <a:effectLst/>
                <a:latin typeface="Calibri" panose="020F0502020204030204" pitchFamily="34" charset="0"/>
                <a:ea typeface="Calibri" panose="020F0502020204030204" pitchFamily="34" charset="0"/>
              </a:rPr>
              <a:t>Core Concepts of Birch</a:t>
            </a:r>
            <a:endParaRPr lang="en-US" sz="2400"/>
          </a:p>
        </p:txBody>
      </p:sp>
      <p:pic>
        <p:nvPicPr>
          <p:cNvPr id="5" name="Picture 4" descr="Many question marks on black background">
            <a:extLst>
              <a:ext uri="{FF2B5EF4-FFF2-40B4-BE49-F238E27FC236}">
                <a16:creationId xmlns:a16="http://schemas.microsoft.com/office/drawing/2014/main" id="{194351B2-5A11-6130-EEBF-FEDE5DEC2AA9}"/>
              </a:ext>
            </a:extLst>
          </p:cNvPr>
          <p:cNvPicPr>
            <a:picLocks noChangeAspect="1"/>
          </p:cNvPicPr>
          <p:nvPr/>
        </p:nvPicPr>
        <p:blipFill rotWithShape="1">
          <a:blip r:embed="rId2"/>
          <a:srcRect l="45860" r="2" b="2"/>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D71FE1B3-4727-61AA-012D-4480E1BC2BBF}"/>
              </a:ext>
            </a:extLst>
          </p:cNvPr>
          <p:cNvSpPr>
            <a:spLocks noGrp="1"/>
          </p:cNvSpPr>
          <p:nvPr>
            <p:ph idx="1"/>
          </p:nvPr>
        </p:nvSpPr>
        <p:spPr>
          <a:xfrm>
            <a:off x="6900672" y="2640692"/>
            <a:ext cx="4486656" cy="3255252"/>
          </a:xfrm>
        </p:spPr>
        <p:txBody>
          <a:bodyPr>
            <a:normAutofit/>
          </a:bodyPr>
          <a:lstStyle/>
          <a:p>
            <a:pPr marL="0" indent="0">
              <a:lnSpc>
                <a:spcPct val="90000"/>
              </a:lnSpc>
              <a:buNone/>
            </a:pPr>
            <a:r>
              <a:rPr lang="en-US" sz="1100" dirty="0">
                <a:effectLst/>
                <a:latin typeface="Calibri" panose="020F0502020204030204" pitchFamily="34" charset="0"/>
                <a:ea typeface="Times New Roman" panose="02020603050405020304" pitchFamily="18" charset="0"/>
              </a:rPr>
              <a:t>Clustering Feature (CF): A triple (N, LS, SS) that summarizes the essential features for a cluster. Here:</a:t>
            </a:r>
            <a:endParaRPr lang="en-US" sz="11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dirty="0">
                <a:effectLst/>
                <a:latin typeface="Calibri" panose="020F0502020204030204" pitchFamily="34" charset="0"/>
                <a:ea typeface="Times New Roman" panose="02020603050405020304" pitchFamily="18" charset="0"/>
              </a:rPr>
              <a:t>N is the number of data points in the cluster.</a:t>
            </a:r>
            <a:endParaRPr lang="en-US" sz="11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dirty="0">
                <a:effectLst/>
                <a:latin typeface="Calibri" panose="020F0502020204030204" pitchFamily="34" charset="0"/>
                <a:ea typeface="Times New Roman" panose="02020603050405020304" pitchFamily="18" charset="0"/>
              </a:rPr>
              <a:t>LS is the linear sum of the N points.</a:t>
            </a:r>
            <a:endParaRPr lang="en-US" sz="11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100" dirty="0">
                <a:effectLst/>
                <a:latin typeface="Calibri" panose="020F0502020204030204" pitchFamily="34" charset="0"/>
                <a:ea typeface="Times New Roman" panose="02020603050405020304" pitchFamily="18" charset="0"/>
              </a:rPr>
              <a:t>SS is the square sum of the N points.</a:t>
            </a:r>
            <a:endParaRPr lang="en-US" sz="1100" dirty="0">
              <a:effectLst/>
              <a:latin typeface="Times New Roman" panose="02020603050405020304" pitchFamily="18" charset="0"/>
              <a:ea typeface="Times New Roman" panose="02020603050405020304" pitchFamily="18" charset="0"/>
            </a:endParaRPr>
          </a:p>
          <a:p>
            <a:pPr marL="0" indent="0">
              <a:lnSpc>
                <a:spcPct val="90000"/>
              </a:lnSpc>
              <a:buNone/>
            </a:pPr>
            <a:r>
              <a:rPr lang="en-US" sz="1100" dirty="0">
                <a:effectLst/>
                <a:latin typeface="Calibri" panose="020F0502020204030204" pitchFamily="34" charset="0"/>
                <a:ea typeface="Times New Roman" panose="02020603050405020304" pitchFamily="18" charset="0"/>
              </a:rPr>
              <a:t>The CF Tree is a height-balanced tree that stores the clustering features for hierarchical clustering. Each node in the tree contains a set of CFs.</a:t>
            </a:r>
            <a:endParaRPr lang="tr-TR" sz="1100" dirty="0">
              <a:effectLst/>
              <a:latin typeface="Calibri" panose="020F0502020204030204" pitchFamily="34" charset="0"/>
              <a:ea typeface="Times New Roman" panose="02020603050405020304" pitchFamily="18" charset="0"/>
            </a:endParaRPr>
          </a:p>
          <a:p>
            <a:pPr marL="0" indent="0">
              <a:lnSpc>
                <a:spcPct val="90000"/>
              </a:lnSpc>
              <a:buNone/>
            </a:pPr>
            <a:endParaRPr lang="en-US" sz="1100" dirty="0">
              <a:effectLst/>
              <a:latin typeface="Times New Roman" panose="02020603050405020304" pitchFamily="18" charset="0"/>
              <a:ea typeface="Times New Roman" panose="02020603050405020304" pitchFamily="18" charset="0"/>
            </a:endParaRPr>
          </a:p>
          <a:p>
            <a:pPr marL="0" indent="0">
              <a:lnSpc>
                <a:spcPct val="90000"/>
              </a:lnSpc>
              <a:buNone/>
            </a:pPr>
            <a:r>
              <a:rPr lang="en-US" sz="1100" dirty="0">
                <a:effectLst/>
                <a:latin typeface="Calibri" panose="020F0502020204030204" pitchFamily="34" charset="0"/>
                <a:ea typeface="Times New Roman" panose="02020603050405020304" pitchFamily="18" charset="0"/>
              </a:rPr>
              <a:t>Threshold: This parameter determines how close a point should be to the centroids of existing sub-clusters to be merged into a sub-cluster.</a:t>
            </a:r>
            <a:endParaRPr lang="en-US" sz="1100" dirty="0">
              <a:effectLst/>
              <a:latin typeface="Times New Roman" panose="02020603050405020304" pitchFamily="18" charset="0"/>
              <a:ea typeface="Times New Roman" panose="02020603050405020304" pitchFamily="18" charset="0"/>
            </a:endParaRPr>
          </a:p>
          <a:p>
            <a:pPr marL="0" indent="0">
              <a:lnSpc>
                <a:spcPct val="90000"/>
              </a:lnSpc>
              <a:buNone/>
            </a:pPr>
            <a:r>
              <a:rPr lang="en-US" sz="1100" dirty="0">
                <a:effectLst/>
                <a:latin typeface="Calibri" panose="020F0502020204030204" pitchFamily="34" charset="0"/>
                <a:ea typeface="Times New Roman" panose="02020603050405020304" pitchFamily="18" charset="0"/>
              </a:rPr>
              <a:t>Branching Factor: Determines the number of CF subclusters in each node.</a:t>
            </a:r>
            <a:endParaRPr lang="en-US" sz="1100" dirty="0">
              <a:effectLst/>
              <a:latin typeface="Times New Roman" panose="02020603050405020304" pitchFamily="18" charset="0"/>
              <a:ea typeface="Times New Roman" panose="02020603050405020304" pitchFamily="18" charset="0"/>
            </a:endParaRPr>
          </a:p>
          <a:p>
            <a:pPr marL="0" indent="0">
              <a:lnSpc>
                <a:spcPct val="90000"/>
              </a:lnSpc>
              <a:buNone/>
            </a:pPr>
            <a:r>
              <a:rPr lang="en-US" sz="1100" dirty="0">
                <a:effectLst/>
                <a:latin typeface="Calibri" panose="020F0502020204030204" pitchFamily="34" charset="0"/>
                <a:ea typeface="Times New Roman" panose="02020603050405020304" pitchFamily="18" charset="0"/>
              </a:rPr>
              <a:t>Incremental Clustering: Birch can process one entry at a time, rather than requiring the whole dataset upfront. This makes it suitable for large datasets.</a:t>
            </a:r>
            <a:endParaRPr lang="en-US" sz="1100" dirty="0">
              <a:effectLst/>
              <a:latin typeface="Times New Roman" panose="02020603050405020304" pitchFamily="18" charset="0"/>
              <a:ea typeface="Times New Roman" panose="02020603050405020304" pitchFamily="18" charset="0"/>
            </a:endParaRPr>
          </a:p>
          <a:p>
            <a:pPr>
              <a:lnSpc>
                <a:spcPct val="90000"/>
              </a:lnSpc>
            </a:pPr>
            <a:endParaRPr lang="en-US" sz="1100" dirty="0"/>
          </a:p>
        </p:txBody>
      </p:sp>
    </p:spTree>
    <p:extLst>
      <p:ext uri="{BB962C8B-B14F-4D97-AF65-F5344CB8AC3E}">
        <p14:creationId xmlns:p14="http://schemas.microsoft.com/office/powerpoint/2010/main" val="391786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EE4EB-4211-F4C7-4292-15571288DF30}"/>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tr-TR" sz="2100">
                <a:solidFill>
                  <a:srgbClr val="FFFFFF"/>
                </a:solidFill>
              </a:rPr>
              <a:t>Applıcatıons</a:t>
            </a:r>
            <a:endParaRPr lang="en-US" sz="2100">
              <a:solidFill>
                <a:srgbClr val="FFFFFF"/>
              </a:solidFill>
            </a:endParaRPr>
          </a:p>
        </p:txBody>
      </p:sp>
      <p:sp>
        <p:nvSpPr>
          <p:cNvPr id="3" name="Content Placeholder 2">
            <a:extLst>
              <a:ext uri="{FF2B5EF4-FFF2-40B4-BE49-F238E27FC236}">
                <a16:creationId xmlns:a16="http://schemas.microsoft.com/office/drawing/2014/main" id="{114691EA-DF6F-A905-C707-65ACBD573869}"/>
              </a:ext>
            </a:extLst>
          </p:cNvPr>
          <p:cNvSpPr>
            <a:spLocks noGrp="1"/>
          </p:cNvSpPr>
          <p:nvPr>
            <p:ph idx="1"/>
          </p:nvPr>
        </p:nvSpPr>
        <p:spPr>
          <a:xfrm>
            <a:off x="5591695" y="1402080"/>
            <a:ext cx="5320696" cy="4053840"/>
          </a:xfrm>
        </p:spPr>
        <p:txBody>
          <a:bodyPr anchor="ctr">
            <a:normAutofit/>
          </a:bodyPr>
          <a:lstStyle/>
          <a:p>
            <a:pPr marL="342900" lvl="0" indent="-342900">
              <a:lnSpc>
                <a:spcPct val="90000"/>
              </a:lnSpc>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rPr>
              <a:t>Tourist Behavior Analysis: Based on tourist behavior data (like routes taken, attractions visited, money spent, time spent at each location, etc.), clustering can group tourists with similar behaviors. This can help in designing personalized tour packages or marketing campaigns.</a:t>
            </a:r>
            <a:endParaRPr lang="en-US" sz="13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rPr>
              <a:t>Attraction Clustering: Cluster tourist attractions based on various features, such as average number of visitors, types of activities, or reviews. This helps tourism boards decide where to focus their marketing or development efforts.</a:t>
            </a:r>
            <a:endParaRPr lang="en-US" sz="13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rPr>
              <a:t>Review Analysis: By clustering reviews, tourism agencies can identify common sentiments and issues, allowing for targeted improvements.</a:t>
            </a:r>
            <a:endParaRPr lang="en-US" sz="13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rPr>
              <a:t>Seasonal Analysis: Clustering can help identify patterns during different seasons, guiding tourism agencies in resource allocation and event planning.</a:t>
            </a:r>
            <a:endParaRPr lang="en-US" sz="13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rPr>
              <a:t>Optimizing Tourism Operations: Tourism operators can cluster operational data, like transportation schedules, hotel occupancy rates, and event attendances to make informed decisions.</a:t>
            </a:r>
            <a:endParaRPr lang="en-US" sz="1300" dirty="0">
              <a:effectLst/>
              <a:latin typeface="Times New Roman" panose="02020603050405020304" pitchFamily="18" charset="0"/>
              <a:ea typeface="Times New Roman" panose="02020603050405020304" pitchFamily="18" charset="0"/>
            </a:endParaRPr>
          </a:p>
          <a:p>
            <a:pPr>
              <a:lnSpc>
                <a:spcPct val="90000"/>
              </a:lnSpc>
            </a:pPr>
            <a:endParaRPr lang="en-US" sz="1300" dirty="0"/>
          </a:p>
        </p:txBody>
      </p:sp>
    </p:spTree>
    <p:extLst>
      <p:ext uri="{BB962C8B-B14F-4D97-AF65-F5344CB8AC3E}">
        <p14:creationId xmlns:p14="http://schemas.microsoft.com/office/powerpoint/2010/main" val="140736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4AB9-B47F-9BD6-B83C-BAA402A744B4}"/>
              </a:ext>
            </a:extLst>
          </p:cNvPr>
          <p:cNvSpPr>
            <a:spLocks noGrp="1"/>
          </p:cNvSpPr>
          <p:nvPr>
            <p:ph type="title"/>
          </p:nvPr>
        </p:nvSpPr>
        <p:spPr>
          <a:xfrm>
            <a:off x="7527636" y="84798"/>
            <a:ext cx="4270654" cy="864108"/>
          </a:xfrm>
        </p:spPr>
        <p:txBody>
          <a:bodyPr/>
          <a:lstStyle/>
          <a:p>
            <a:r>
              <a:rPr lang="tr-TR" dirty="0"/>
              <a:t>Example</a:t>
            </a:r>
            <a:endParaRPr lang="en-US" dirty="0"/>
          </a:p>
        </p:txBody>
      </p:sp>
      <p:sp>
        <p:nvSpPr>
          <p:cNvPr id="3" name="Content Placeholder 2">
            <a:extLst>
              <a:ext uri="{FF2B5EF4-FFF2-40B4-BE49-F238E27FC236}">
                <a16:creationId xmlns:a16="http://schemas.microsoft.com/office/drawing/2014/main" id="{E7969B37-C279-356F-4385-83D0E7A5AA8E}"/>
              </a:ext>
            </a:extLst>
          </p:cNvPr>
          <p:cNvSpPr>
            <a:spLocks noGrp="1"/>
          </p:cNvSpPr>
          <p:nvPr>
            <p:ph idx="1"/>
          </p:nvPr>
        </p:nvSpPr>
        <p:spPr>
          <a:xfrm>
            <a:off x="7250546" y="1068037"/>
            <a:ext cx="4867563" cy="2044618"/>
          </a:xfrm>
        </p:spPr>
        <p:txBody>
          <a:bodyPr>
            <a:normAutofit fontScale="77500" lnSpcReduction="20000"/>
          </a:bodyPr>
          <a:lstStyle/>
          <a:p>
            <a:r>
              <a:rPr lang="en-US" sz="1800" dirty="0">
                <a:solidFill>
                  <a:srgbClr val="000000"/>
                </a:solidFill>
                <a:effectLst/>
                <a:latin typeface="Calibri" panose="020F0502020204030204" pitchFamily="34" charset="0"/>
                <a:ea typeface="Times New Roman" panose="02020603050405020304" pitchFamily="18" charset="0"/>
              </a:rPr>
              <a:t>In the context of smart tourism, let's say we have a dataset of tourist attractions, and we've recorded the average number of visitors, the average expenditure of a tourist, and the average duration of the visit for each attraction. We want to cluster these attractions based on these attributes:</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This code applies Birch clustering to the tourist destinations based on the average number of visitors, average expenditure, and average duration of the visit. It then visualizes these attractions based on the average expenditure and average duration.</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7FB0E592-2FBF-E6F9-C9CC-38A695083E80}"/>
              </a:ext>
            </a:extLst>
          </p:cNvPr>
          <p:cNvPicPr>
            <a:picLocks noChangeAspect="1"/>
          </p:cNvPicPr>
          <p:nvPr/>
        </p:nvPicPr>
        <p:blipFill>
          <a:blip r:embed="rId2"/>
          <a:stretch>
            <a:fillRect/>
          </a:stretch>
        </p:blipFill>
        <p:spPr>
          <a:xfrm>
            <a:off x="0" y="0"/>
            <a:ext cx="7176655" cy="6858000"/>
          </a:xfrm>
          <a:prstGeom prst="rect">
            <a:avLst/>
          </a:prstGeom>
        </p:spPr>
      </p:pic>
      <p:pic>
        <p:nvPicPr>
          <p:cNvPr id="6" name="Picture 5" descr="A graph with numbers and a chart with red dots&#10;&#10;Description automatically generated with medium confidence">
            <a:extLst>
              <a:ext uri="{FF2B5EF4-FFF2-40B4-BE49-F238E27FC236}">
                <a16:creationId xmlns:a16="http://schemas.microsoft.com/office/drawing/2014/main" id="{03F3CA3B-5303-B569-D660-69C630C84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7636" y="3029526"/>
            <a:ext cx="4270654" cy="3744195"/>
          </a:xfrm>
          <a:prstGeom prst="rect">
            <a:avLst/>
          </a:prstGeom>
        </p:spPr>
      </p:pic>
    </p:spTree>
    <p:extLst>
      <p:ext uri="{BB962C8B-B14F-4D97-AF65-F5344CB8AC3E}">
        <p14:creationId xmlns:p14="http://schemas.microsoft.com/office/powerpoint/2010/main" val="2292184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A4959-F39A-E812-8C77-36AF2012DCA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tr-TR" sz="3000">
                <a:solidFill>
                  <a:srgbClr val="FFFFFF"/>
                </a:solidFill>
              </a:rPr>
              <a:t>5. </a:t>
            </a:r>
            <a:r>
              <a:rPr lang="en-US" sz="3000">
                <a:solidFill>
                  <a:srgbClr val="FFFFFF"/>
                </a:solidFill>
                <a:effectLst/>
                <a:latin typeface="Calibri" panose="020F0502020204030204" pitchFamily="34" charset="0"/>
                <a:ea typeface="Calibri" panose="020F0502020204030204" pitchFamily="34" charset="0"/>
              </a:rPr>
              <a:t>Dbscan clustering</a:t>
            </a:r>
            <a:endParaRPr lang="en-US" sz="3000">
              <a:solidFill>
                <a:srgbClr val="FFFFFF"/>
              </a:solidFill>
            </a:endParaRPr>
          </a:p>
        </p:txBody>
      </p:sp>
      <p:sp>
        <p:nvSpPr>
          <p:cNvPr id="3" name="Content Placeholder 2">
            <a:extLst>
              <a:ext uri="{FF2B5EF4-FFF2-40B4-BE49-F238E27FC236}">
                <a16:creationId xmlns:a16="http://schemas.microsoft.com/office/drawing/2014/main" id="{3C979165-9617-A8D1-35AB-14BE921D6DA9}"/>
              </a:ext>
            </a:extLst>
          </p:cNvPr>
          <p:cNvSpPr>
            <a:spLocks noGrp="1"/>
          </p:cNvSpPr>
          <p:nvPr>
            <p:ph idx="1"/>
          </p:nvPr>
        </p:nvSpPr>
        <p:spPr>
          <a:xfrm>
            <a:off x="5591695" y="1402080"/>
            <a:ext cx="5320696" cy="4053840"/>
          </a:xfrm>
        </p:spPr>
        <p:txBody>
          <a:bodyPr anchor="ctr">
            <a:normAutofit lnSpcReduction="10000"/>
          </a:bodyPr>
          <a:lstStyle/>
          <a:p>
            <a:pPr marL="0" indent="0">
              <a:lnSpc>
                <a:spcPct val="90000"/>
              </a:lnSpc>
              <a:buNone/>
            </a:pPr>
            <a:r>
              <a:rPr lang="tr-TR" sz="1300" dirty="0">
                <a:effectLst/>
                <a:latin typeface="Calibri" panose="020F0502020204030204" pitchFamily="34" charset="0"/>
                <a:ea typeface="Times New Roman" panose="02020603050405020304" pitchFamily="18" charset="0"/>
              </a:rPr>
              <a:t>         </a:t>
            </a:r>
            <a:r>
              <a:rPr lang="en-US" sz="1300" dirty="0">
                <a:effectLst/>
                <a:latin typeface="Calibri" panose="020F0502020204030204" pitchFamily="34" charset="0"/>
                <a:ea typeface="Times New Roman" panose="02020603050405020304" pitchFamily="18" charset="0"/>
              </a:rPr>
              <a:t>DBSCAN relies on a density-based notion of clusters and is particularly well-suited to tasks where the clusters are of similar density. Unlike k-means, which partitions the data into non-overlapping clusters, DBSCAN views clusters as areas of high density separated by areas of low density.</a:t>
            </a:r>
            <a:endParaRPr lang="tr-TR" sz="1300" dirty="0">
              <a:effectLst/>
              <a:latin typeface="Calibri" panose="020F0502020204030204" pitchFamily="34" charset="0"/>
              <a:ea typeface="Times New Roman" panose="02020603050405020304" pitchFamily="18" charset="0"/>
            </a:endParaRPr>
          </a:p>
          <a:p>
            <a:pPr marL="0" indent="0">
              <a:lnSpc>
                <a:spcPct val="90000"/>
              </a:lnSpc>
              <a:buNone/>
            </a:pPr>
            <a:r>
              <a:rPr lang="tr-TR" sz="1300" dirty="0">
                <a:effectLst/>
                <a:latin typeface="Calibri" panose="020F0502020204030204" pitchFamily="34" charset="0"/>
                <a:ea typeface="Times New Roman" panose="02020603050405020304" pitchFamily="18" charset="0"/>
              </a:rPr>
              <a:t>        </a:t>
            </a:r>
            <a:r>
              <a:rPr lang="en-US" sz="1300" b="1" dirty="0">
                <a:effectLst/>
                <a:latin typeface="Calibri" panose="020F0502020204030204" pitchFamily="34" charset="0"/>
                <a:ea typeface="Times New Roman" panose="02020603050405020304" pitchFamily="18" charset="0"/>
              </a:rPr>
              <a:t>Key Concepts:</a:t>
            </a:r>
            <a:endParaRPr lang="en-US" sz="1300" b="1"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rPr>
              <a:t>Epsilon (ε): This is a distance parameter that defines the radius around a data point. If a sufficient number of other data points fall within this radius, then the original point is classified as a "core" point.</a:t>
            </a:r>
            <a:endParaRPr lang="en-US" sz="13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rPr>
              <a:t>Minimum Points (</a:t>
            </a:r>
            <a:r>
              <a:rPr lang="en-US" sz="1300" dirty="0" err="1">
                <a:effectLst/>
                <a:latin typeface="Calibri" panose="020F0502020204030204" pitchFamily="34" charset="0"/>
                <a:ea typeface="Times New Roman" panose="02020603050405020304" pitchFamily="18" charset="0"/>
              </a:rPr>
              <a:t>MinPts</a:t>
            </a:r>
            <a:r>
              <a:rPr lang="en-US" sz="1300" dirty="0">
                <a:effectLst/>
                <a:latin typeface="Calibri" panose="020F0502020204030204" pitchFamily="34" charset="0"/>
                <a:ea typeface="Times New Roman" panose="02020603050405020304" pitchFamily="18" charset="0"/>
              </a:rPr>
              <a:t>): This is the minimum number of data points required within the ε radius for the point to be classified as a "core" point.</a:t>
            </a:r>
            <a:endParaRPr lang="en-US" sz="13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300" dirty="0">
                <a:effectLst/>
                <a:latin typeface="Calibri" panose="020F0502020204030204" pitchFamily="34" charset="0"/>
                <a:ea typeface="Times New Roman" panose="02020603050405020304" pitchFamily="18" charset="0"/>
              </a:rPr>
              <a:t>Point Types:</a:t>
            </a:r>
            <a:endParaRPr lang="en-US" sz="1300" dirty="0">
              <a:effectLst/>
              <a:latin typeface="Times New Roman" panose="02020603050405020304" pitchFamily="18" charset="0"/>
              <a:ea typeface="Times New Roman" panose="02020603050405020304" pitchFamily="18" charset="0"/>
            </a:endParaRPr>
          </a:p>
          <a:p>
            <a:pPr marL="685800">
              <a:lnSpc>
                <a:spcPct val="90000"/>
              </a:lnSpc>
            </a:pPr>
            <a:r>
              <a:rPr lang="en-US" sz="1300" dirty="0">
                <a:effectLst/>
                <a:latin typeface="Calibri" panose="020F0502020204030204" pitchFamily="34" charset="0"/>
                <a:ea typeface="Times New Roman" panose="02020603050405020304" pitchFamily="18" charset="0"/>
              </a:rPr>
              <a:t>Core Point: A point that has at least </a:t>
            </a:r>
            <a:r>
              <a:rPr lang="en-US" sz="1300" dirty="0" err="1">
                <a:effectLst/>
                <a:latin typeface="Calibri" panose="020F0502020204030204" pitchFamily="34" charset="0"/>
                <a:ea typeface="Times New Roman" panose="02020603050405020304" pitchFamily="18" charset="0"/>
              </a:rPr>
              <a:t>MinPts</a:t>
            </a:r>
            <a:r>
              <a:rPr lang="en-US" sz="1300" dirty="0">
                <a:effectLst/>
                <a:latin typeface="Calibri" panose="020F0502020204030204" pitchFamily="34" charset="0"/>
                <a:ea typeface="Times New Roman" panose="02020603050405020304" pitchFamily="18" charset="0"/>
              </a:rPr>
              <a:t> within its ε-neighborhood (including itself).</a:t>
            </a:r>
            <a:endParaRPr lang="tr-TR" sz="1300" dirty="0">
              <a:effectLst/>
              <a:latin typeface="Calibri" panose="020F0502020204030204" pitchFamily="34" charset="0"/>
              <a:ea typeface="Times New Roman" panose="02020603050405020304" pitchFamily="18" charset="0"/>
            </a:endParaRPr>
          </a:p>
          <a:p>
            <a:pPr marL="685800">
              <a:lnSpc>
                <a:spcPct val="90000"/>
              </a:lnSpc>
            </a:pPr>
            <a:r>
              <a:rPr lang="en-US" sz="1300" dirty="0">
                <a:effectLst/>
                <a:latin typeface="Calibri" panose="020F0502020204030204" pitchFamily="34" charset="0"/>
                <a:ea typeface="Times New Roman" panose="02020603050405020304" pitchFamily="18" charset="0"/>
              </a:rPr>
              <a:t>Border Point: A point that has fewer than </a:t>
            </a:r>
            <a:r>
              <a:rPr lang="en-US" sz="1300" dirty="0" err="1">
                <a:effectLst/>
                <a:latin typeface="Calibri" panose="020F0502020204030204" pitchFamily="34" charset="0"/>
                <a:ea typeface="Times New Roman" panose="02020603050405020304" pitchFamily="18" charset="0"/>
              </a:rPr>
              <a:t>MinPts</a:t>
            </a:r>
            <a:r>
              <a:rPr lang="en-US" sz="1300" dirty="0">
                <a:effectLst/>
                <a:latin typeface="Calibri" panose="020F0502020204030204" pitchFamily="34" charset="0"/>
                <a:ea typeface="Times New Roman" panose="02020603050405020304" pitchFamily="18" charset="0"/>
              </a:rPr>
              <a:t> within its ε-neighborhood but lies within the ε-neighborhood of a core point.</a:t>
            </a:r>
            <a:endParaRPr lang="tr-TR" sz="1300" dirty="0">
              <a:effectLst/>
              <a:latin typeface="Calibri" panose="020F0502020204030204" pitchFamily="34" charset="0"/>
              <a:ea typeface="Times New Roman" panose="02020603050405020304" pitchFamily="18" charset="0"/>
            </a:endParaRPr>
          </a:p>
          <a:p>
            <a:pPr marL="685800">
              <a:lnSpc>
                <a:spcPct val="90000"/>
              </a:lnSpc>
            </a:pPr>
            <a:r>
              <a:rPr lang="en-US" sz="1300" dirty="0">
                <a:effectLst/>
                <a:latin typeface="Calibri" panose="020F0502020204030204" pitchFamily="34" charset="0"/>
                <a:ea typeface="Times New Roman" panose="02020603050405020304" pitchFamily="18" charset="0"/>
              </a:rPr>
              <a:t>Noise Point (or Outlier): A point that is neither a core point nor a border point.</a:t>
            </a:r>
            <a:endParaRPr lang="en-US" sz="1300" dirty="0">
              <a:effectLst/>
              <a:latin typeface="Times New Roman" panose="02020603050405020304" pitchFamily="18" charset="0"/>
              <a:ea typeface="Times New Roman" panose="02020603050405020304" pitchFamily="18" charset="0"/>
            </a:endParaRPr>
          </a:p>
          <a:p>
            <a:pPr>
              <a:lnSpc>
                <a:spcPct val="90000"/>
              </a:lnSpc>
            </a:pPr>
            <a:endParaRPr lang="en-US" sz="1300" dirty="0">
              <a:effectLst/>
              <a:latin typeface="Times New Roman" panose="02020603050405020304" pitchFamily="18" charset="0"/>
              <a:ea typeface="Times New Roman" panose="02020603050405020304" pitchFamily="18" charset="0"/>
            </a:endParaRPr>
          </a:p>
          <a:p>
            <a:pPr>
              <a:lnSpc>
                <a:spcPct val="90000"/>
              </a:lnSpc>
            </a:pPr>
            <a:endParaRPr lang="en-US" sz="1300" dirty="0"/>
          </a:p>
        </p:txBody>
      </p:sp>
    </p:spTree>
    <p:extLst>
      <p:ext uri="{BB962C8B-B14F-4D97-AF65-F5344CB8AC3E}">
        <p14:creationId xmlns:p14="http://schemas.microsoft.com/office/powerpoint/2010/main" val="279075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DC3C-94A2-4DC7-7166-E053DFDCE042}"/>
              </a:ext>
            </a:extLst>
          </p:cNvPr>
          <p:cNvSpPr>
            <a:spLocks noGrp="1"/>
          </p:cNvSpPr>
          <p:nvPr>
            <p:ph type="title"/>
          </p:nvPr>
        </p:nvSpPr>
        <p:spPr>
          <a:xfrm>
            <a:off x="858417" y="1320690"/>
            <a:ext cx="3948404" cy="1293028"/>
          </a:xfrm>
        </p:spPr>
        <p:txBody>
          <a:bodyPr>
            <a:normAutofit/>
          </a:bodyPr>
          <a:lstStyle/>
          <a:p>
            <a:r>
              <a:rPr lang="tr-TR" dirty="0"/>
              <a:t>Advantages :</a:t>
            </a:r>
            <a:endParaRPr lang="en-US" dirty="0"/>
          </a:p>
        </p:txBody>
      </p:sp>
      <p:graphicFrame>
        <p:nvGraphicFramePr>
          <p:cNvPr id="9" name="Content Placeholder 2">
            <a:extLst>
              <a:ext uri="{FF2B5EF4-FFF2-40B4-BE49-F238E27FC236}">
                <a16:creationId xmlns:a16="http://schemas.microsoft.com/office/drawing/2014/main" id="{3E73AB8A-C7A0-F84F-CCD0-13BD6BC5AC54}"/>
              </a:ext>
            </a:extLst>
          </p:cNvPr>
          <p:cNvGraphicFramePr>
            <a:graphicFrameLocks noGrp="1"/>
          </p:cNvGraphicFramePr>
          <p:nvPr>
            <p:ph idx="1"/>
            <p:extLst>
              <p:ext uri="{D42A27DB-BD31-4B8C-83A1-F6EECF244321}">
                <p14:modId xmlns:p14="http://schemas.microsoft.com/office/powerpoint/2010/main" val="3888266220"/>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utoShape 6" descr="Advantages of Internet of Things: 10 Benefits You Should Know [2023] |  SumatoSoft">
            <a:extLst>
              <a:ext uri="{FF2B5EF4-FFF2-40B4-BE49-F238E27FC236}">
                <a16:creationId xmlns:a16="http://schemas.microsoft.com/office/drawing/2014/main" id="{6972A46E-01D5-5236-845F-79603379AFE6}"/>
              </a:ext>
            </a:extLst>
          </p:cNvPr>
          <p:cNvSpPr>
            <a:spLocks noChangeAspect="1" noChangeArrowheads="1"/>
          </p:cNvSpPr>
          <p:nvPr/>
        </p:nvSpPr>
        <p:spPr bwMode="auto">
          <a:xfrm>
            <a:off x="5943600" y="353008"/>
            <a:ext cx="3228392" cy="32283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81162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021A-6D91-E2D1-5E61-F3CED6E7CE2E}"/>
              </a:ext>
            </a:extLst>
          </p:cNvPr>
          <p:cNvSpPr>
            <a:spLocks noGrp="1"/>
          </p:cNvSpPr>
          <p:nvPr>
            <p:ph type="title"/>
          </p:nvPr>
        </p:nvSpPr>
        <p:spPr/>
        <p:txBody>
          <a:bodyPr/>
          <a:lstStyle/>
          <a:p>
            <a:r>
              <a:rPr lang="en-US" sz="2800" dirty="0">
                <a:solidFill>
                  <a:srgbClr val="000000"/>
                </a:solidFill>
                <a:effectLst/>
                <a:latin typeface="Calibri" panose="020F0502020204030204" pitchFamily="34" charset="0"/>
                <a:ea typeface="Times New Roman" panose="02020603050405020304" pitchFamily="18" charset="0"/>
              </a:rPr>
              <a:t>Algorithm Steps:</a:t>
            </a:r>
            <a:br>
              <a:rPr lang="en-US" sz="2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CF3E665-9922-0F7B-4DC6-717BE248C5DA}"/>
              </a:ext>
            </a:extLst>
          </p:cNvPr>
          <p:cNvSpPr>
            <a:spLocks noGrp="1"/>
          </p:cNvSpPr>
          <p:nvPr>
            <p:ph idx="1"/>
          </p:nvPr>
        </p:nvSpPr>
        <p:spPr/>
        <p:txBody>
          <a:bodyPr>
            <a:normAutofit fontScale="70000" lnSpcReduction="20000"/>
          </a:bodyPr>
          <a:lstStyle/>
          <a:p>
            <a:pPr marL="0" indent="0">
              <a:buNone/>
            </a:pPr>
            <a:r>
              <a:rPr lang="en-US" sz="1800" dirty="0">
                <a:solidFill>
                  <a:srgbClr val="000000"/>
                </a:solidFill>
                <a:effectLst/>
                <a:latin typeface="Calibri" panose="020F0502020204030204" pitchFamily="34" charset="0"/>
                <a:ea typeface="Times New Roman" panose="02020603050405020304" pitchFamily="18" charset="0"/>
              </a:rPr>
              <a:t>For each unvisited point in the dataset:</a:t>
            </a:r>
            <a:endParaRPr lang="tr-TR" sz="1800" dirty="0">
              <a:solidFill>
                <a:srgbClr val="000000"/>
              </a:solidFill>
              <a:effectLst/>
              <a:latin typeface="Calibri" panose="020F0502020204030204" pitchFamily="34" charset="0"/>
              <a:ea typeface="Times New Roman" panose="02020603050405020304" pitchFamily="18" charset="0"/>
            </a:endParaRPr>
          </a:p>
          <a:p>
            <a:pPr marL="0" indent="0">
              <a:buNone/>
            </a:pPr>
            <a:endParaRPr lang="tr-TR" sz="1800" dirty="0">
              <a:effectLst/>
              <a:latin typeface="Times New Roman" panose="02020603050405020304" pitchFamily="18" charset="0"/>
              <a:ea typeface="Times New Roman" panose="02020603050405020304" pitchFamily="18" charset="0"/>
            </a:endParaRPr>
          </a:p>
          <a:p>
            <a:pPr marL="0" indent="0">
              <a:buNone/>
            </a:pPr>
            <a:endParaRPr lang="tr-TR"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Mark the point as visited.</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Retrieve its ε-neighborhood.</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If the number of points in this neighborhood is greater than or equal to </a:t>
            </a:r>
            <a:r>
              <a:rPr lang="en-US" sz="1800" dirty="0" err="1">
                <a:solidFill>
                  <a:srgbClr val="000000"/>
                </a:solidFill>
                <a:effectLst/>
                <a:latin typeface="Calibri" panose="020F0502020204030204" pitchFamily="34" charset="0"/>
                <a:ea typeface="Times New Roman" panose="02020603050405020304" pitchFamily="18" charset="0"/>
              </a:rPr>
              <a:t>MinPts</a:t>
            </a:r>
            <a:r>
              <a:rPr lang="en-US" sz="1800" dirty="0">
                <a:solidFill>
                  <a:srgbClr val="000000"/>
                </a:solidFill>
                <a:effectLst/>
                <a:latin typeface="Calibri" panose="020F0502020204030204" pitchFamily="34" charset="0"/>
                <a:ea typeface="Times New Roman" panose="02020603050405020304" pitchFamily="18" charset="0"/>
              </a:rPr>
              <a:t>, mark this point as a core point and expand the cluster to include all directly-reachable points. Repeat this process for all points in the cluster.</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If the point is not a core point, mark it as noise (this decision might change later if the point is found within the ε-neighborhood of a different core point).</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Continue the process until all points have been processed.</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104312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CFA950-D648-8FD5-1905-18BA51C75287}"/>
              </a:ext>
            </a:extLst>
          </p:cNvPr>
          <p:cNvSpPr>
            <a:spLocks noGrp="1"/>
          </p:cNvSpPr>
          <p:nvPr>
            <p:ph idx="1"/>
          </p:nvPr>
        </p:nvSpPr>
        <p:spPr>
          <a:xfrm>
            <a:off x="544945" y="1847273"/>
            <a:ext cx="6341237" cy="4206393"/>
          </a:xfrm>
        </p:spPr>
        <p:txBody>
          <a:bodyPr>
            <a:normAutofit fontScale="92500" lnSpcReduction="20000"/>
          </a:bodyPr>
          <a:lstStyle/>
          <a:p>
            <a:pPr marL="0" indent="0">
              <a:lnSpc>
                <a:spcPct val="90000"/>
              </a:lnSpc>
              <a:buNone/>
            </a:pPr>
            <a:r>
              <a:rPr lang="en-US" sz="1600" dirty="0">
                <a:solidFill>
                  <a:schemeClr val="bg1"/>
                </a:solidFill>
                <a:effectLst/>
                <a:latin typeface="Calibri" panose="020F0502020204030204" pitchFamily="34" charset="0"/>
                <a:ea typeface="Times New Roman" panose="02020603050405020304" pitchFamily="18" charset="0"/>
              </a:rPr>
              <a:t>Advantages:</a:t>
            </a:r>
            <a:endParaRPr lang="en-US" sz="16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r>
              <a:rPr lang="en-US" sz="1600" dirty="0">
                <a:solidFill>
                  <a:schemeClr val="bg1"/>
                </a:solidFill>
                <a:effectLst/>
                <a:latin typeface="Calibri" panose="020F0502020204030204" pitchFamily="34" charset="0"/>
                <a:ea typeface="Times New Roman" panose="02020603050405020304" pitchFamily="18" charset="0"/>
              </a:rPr>
              <a:t>No Need to Specify Number of Clusters: Unlike k-means, where we need to specify the number of clusters in advance, DBSCAN will figure out the clusters based on the data's density.</a:t>
            </a:r>
            <a:endParaRPr lang="en-US" sz="16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r>
              <a:rPr lang="en-US" sz="1600" dirty="0">
                <a:solidFill>
                  <a:schemeClr val="bg1"/>
                </a:solidFill>
                <a:effectLst/>
                <a:latin typeface="Calibri" panose="020F0502020204030204" pitchFamily="34" charset="0"/>
                <a:ea typeface="Times New Roman" panose="02020603050405020304" pitchFamily="18" charset="0"/>
              </a:rPr>
              <a:t>Shape Flexibility: DBSCAN can find clusters of arbitrary shapes, while k-means usually only identifies spherical clusters.</a:t>
            </a:r>
            <a:endParaRPr lang="en-US" sz="16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r>
              <a:rPr lang="en-US" sz="1600" dirty="0">
                <a:solidFill>
                  <a:schemeClr val="bg1"/>
                </a:solidFill>
                <a:effectLst/>
                <a:latin typeface="Calibri" panose="020F0502020204030204" pitchFamily="34" charset="0"/>
                <a:ea typeface="Times New Roman" panose="02020603050405020304" pitchFamily="18" charset="0"/>
              </a:rPr>
              <a:t>Capable of Finding Noise: The algorithm can distinguish noise points, separating them from clusters.</a:t>
            </a:r>
            <a:endParaRPr lang="tr-TR" sz="1600" dirty="0">
              <a:solidFill>
                <a:schemeClr val="bg1"/>
              </a:solidFill>
              <a:effectLst/>
              <a:latin typeface="Calibri" panose="020F0502020204030204" pitchFamily="34" charset="0"/>
              <a:ea typeface="Times New Roman" panose="02020603050405020304" pitchFamily="18" charset="0"/>
            </a:endParaRPr>
          </a:p>
          <a:p>
            <a:pPr>
              <a:lnSpc>
                <a:spcPct val="90000"/>
              </a:lnSpc>
            </a:pPr>
            <a:endParaRPr lang="tr-TR" sz="16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endParaRPr lang="en-US" sz="16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endParaRPr lang="en-US" sz="1600" dirty="0">
              <a:solidFill>
                <a:schemeClr val="bg1"/>
              </a:solidFill>
              <a:effectLst/>
              <a:latin typeface="Times New Roman" panose="02020603050405020304" pitchFamily="18" charset="0"/>
              <a:ea typeface="Times New Roman" panose="02020603050405020304" pitchFamily="18" charset="0"/>
            </a:endParaRPr>
          </a:p>
          <a:p>
            <a:pPr marL="0" indent="0">
              <a:lnSpc>
                <a:spcPct val="90000"/>
              </a:lnSpc>
              <a:buNone/>
            </a:pPr>
            <a:r>
              <a:rPr lang="en-US" sz="1600" dirty="0">
                <a:solidFill>
                  <a:schemeClr val="bg1"/>
                </a:solidFill>
                <a:effectLst/>
                <a:latin typeface="Calibri" panose="020F0502020204030204" pitchFamily="34" charset="0"/>
                <a:ea typeface="Times New Roman" panose="02020603050405020304" pitchFamily="18" charset="0"/>
              </a:rPr>
              <a:t>Disadvantages:</a:t>
            </a:r>
            <a:endParaRPr lang="en-US" sz="16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r>
              <a:rPr lang="en-US" sz="1600" dirty="0">
                <a:solidFill>
                  <a:schemeClr val="bg1"/>
                </a:solidFill>
                <a:effectLst/>
                <a:latin typeface="Calibri" panose="020F0502020204030204" pitchFamily="34" charset="0"/>
                <a:ea typeface="Times New Roman" panose="02020603050405020304" pitchFamily="18" charset="0"/>
              </a:rPr>
              <a:t>Varied Densities: If clusters have significantly different densities, DBSCAN might struggle, as it uses a global density threshold.</a:t>
            </a:r>
            <a:endParaRPr lang="en-US" sz="16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r>
              <a:rPr lang="en-US" sz="1600" dirty="0">
                <a:solidFill>
                  <a:schemeClr val="bg1"/>
                </a:solidFill>
                <a:effectLst/>
                <a:latin typeface="Calibri" panose="020F0502020204030204" pitchFamily="34" charset="0"/>
                <a:ea typeface="Times New Roman" panose="02020603050405020304" pitchFamily="18" charset="0"/>
              </a:rPr>
              <a:t>High Dimensional Data: Like many distance-based methods, DBSCAN can struggle in high-dimensional spaces because the "curse of dimensionality" makes distances less meaningful.</a:t>
            </a:r>
            <a:endParaRPr lang="en-US" sz="16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endParaRPr lang="en-US" sz="900" dirty="0">
              <a:solidFill>
                <a:schemeClr val="bg1"/>
              </a:solidFill>
            </a:endParaRPr>
          </a:p>
        </p:txBody>
      </p:sp>
      <p:pic>
        <p:nvPicPr>
          <p:cNvPr id="4" name="Picture 4" descr="Top 12 LLC Advantages and Disadvantages | Corporate Direct">
            <a:extLst>
              <a:ext uri="{FF2B5EF4-FFF2-40B4-BE49-F238E27FC236}">
                <a16:creationId xmlns:a16="http://schemas.microsoft.com/office/drawing/2014/main" id="{0444125E-626B-B557-03DC-979132DC76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19870" y="1614253"/>
            <a:ext cx="3428662" cy="342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847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571DF-CAF6-39B5-08B9-6AAB4A50A00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tr-TR" sz="2100">
                <a:solidFill>
                  <a:srgbClr val="FFFFFF"/>
                </a:solidFill>
              </a:rPr>
              <a:t>Applıcatıons</a:t>
            </a:r>
            <a:endParaRPr lang="en-US" sz="2100">
              <a:solidFill>
                <a:srgbClr val="FFFFFF"/>
              </a:solidFill>
            </a:endParaRPr>
          </a:p>
        </p:txBody>
      </p:sp>
      <p:sp>
        <p:nvSpPr>
          <p:cNvPr id="3" name="Content Placeholder 2">
            <a:extLst>
              <a:ext uri="{FF2B5EF4-FFF2-40B4-BE49-F238E27FC236}">
                <a16:creationId xmlns:a16="http://schemas.microsoft.com/office/drawing/2014/main" id="{170CCCF8-D0DC-C71B-0A47-D48C2CA31CDA}"/>
              </a:ext>
            </a:extLst>
          </p:cNvPr>
          <p:cNvSpPr>
            <a:spLocks noGrp="1"/>
          </p:cNvSpPr>
          <p:nvPr>
            <p:ph idx="1"/>
          </p:nvPr>
        </p:nvSpPr>
        <p:spPr>
          <a:xfrm>
            <a:off x="5449572" y="402390"/>
            <a:ext cx="6040463" cy="6100010"/>
          </a:xfrm>
        </p:spPr>
        <p:txBody>
          <a:bodyPr anchor="ctr">
            <a:normAutofit/>
          </a:bodyPr>
          <a:lstStyle/>
          <a:p>
            <a:pPr marL="342900" lvl="0" indent="-342900">
              <a:lnSpc>
                <a:spcPct val="90000"/>
              </a:lnSpc>
              <a:buFont typeface="Symbol" panose="05050102010706020507" pitchFamily="18" charset="2"/>
              <a:buChar char=""/>
            </a:pPr>
            <a:r>
              <a:rPr lang="en-US" sz="1600" dirty="0">
                <a:effectLst/>
                <a:latin typeface="Calibri" panose="020F0502020204030204" pitchFamily="34" charset="0"/>
                <a:ea typeface="Times New Roman" panose="02020603050405020304" pitchFamily="18" charset="0"/>
              </a:rPr>
              <a:t>Spatial Patterns: Tourists' spatial patterns in a city or region can be highly varied and non-uniform. For instance, certain densely visited areas might not necessarily be spherical (think of tourist trails or river cruises). DBSCAN, with its capability to detect non-spherical clusters, can help identify these densely visited paths or regions.</a:t>
            </a:r>
            <a:endParaRPr lang="en-US" sz="1600" dirty="0">
              <a:effectLst/>
              <a:latin typeface="Times New Roman" panose="02020603050405020304" pitchFamily="18" charset="0"/>
              <a:ea typeface="Times New Roman" panose="02020603050405020304" pitchFamily="18" charset="0"/>
            </a:endParaRPr>
          </a:p>
          <a:p>
            <a:pPr marL="0" indent="0">
              <a:lnSpc>
                <a:spcPct val="90000"/>
              </a:lnSpc>
              <a:buNone/>
            </a:pPr>
            <a:endParaRPr lang="en-US" sz="16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600" dirty="0">
                <a:effectLst/>
                <a:latin typeface="Calibri" panose="020F0502020204030204" pitchFamily="34" charset="0"/>
                <a:ea typeface="Times New Roman" panose="02020603050405020304" pitchFamily="18" charset="0"/>
              </a:rPr>
              <a:t>Identifying Unusual Tourist Spots: DBSCAN identifies dense clusters irrespective of their size or shape, it can spotlight these lesser-known attractions.</a:t>
            </a:r>
            <a:endParaRPr lang="en-US" sz="1600" dirty="0">
              <a:effectLst/>
              <a:latin typeface="Times New Roman" panose="02020603050405020304" pitchFamily="18" charset="0"/>
              <a:ea typeface="Times New Roman" panose="02020603050405020304" pitchFamily="18" charset="0"/>
            </a:endParaRPr>
          </a:p>
          <a:p>
            <a:pPr marL="0" indent="0">
              <a:lnSpc>
                <a:spcPct val="90000"/>
              </a:lnSpc>
              <a:buNone/>
            </a:pPr>
            <a:endParaRPr lang="en-US" sz="16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600" dirty="0">
                <a:effectLst/>
                <a:latin typeface="Calibri" panose="020F0502020204030204" pitchFamily="34" charset="0"/>
                <a:ea typeface="Times New Roman" panose="02020603050405020304" pitchFamily="18" charset="0"/>
              </a:rPr>
              <a:t>Noise Detection: Noise points (outliers) in DBSCAN can help identify tourists' unusual behaviors or outliers in data. </a:t>
            </a:r>
            <a:endParaRPr lang="en-US" sz="16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600" dirty="0">
                <a:effectLst/>
                <a:latin typeface="Calibri" panose="020F0502020204030204" pitchFamily="34" charset="0"/>
                <a:ea typeface="Times New Roman" panose="02020603050405020304" pitchFamily="18" charset="0"/>
              </a:rPr>
              <a:t>Temporal Patterns: If we collect time-based location data, DBSCAN can help in understanding peak tourist times in certain areas. </a:t>
            </a:r>
            <a:endParaRPr lang="en-US" sz="16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600" dirty="0">
                <a:effectLst/>
                <a:latin typeface="Calibri" panose="020F0502020204030204" pitchFamily="34" charset="0"/>
                <a:ea typeface="Times New Roman" panose="02020603050405020304" pitchFamily="18" charset="0"/>
              </a:rPr>
              <a:t>Personalized Tourism Packages: By clustering tourist behaviors and preferences, personalized packages can be developed. For example, identifying clusters of tourists who prefer nature trails over shopping centers can lead to tailored nature-focused travel packages.</a:t>
            </a:r>
            <a:endParaRPr lang="en-US" sz="1600" dirty="0">
              <a:effectLst/>
              <a:latin typeface="Times New Roman" panose="02020603050405020304" pitchFamily="18" charset="0"/>
              <a:ea typeface="Times New Roman" panose="02020603050405020304" pitchFamily="18" charset="0"/>
            </a:endParaRPr>
          </a:p>
          <a:p>
            <a:pPr>
              <a:lnSpc>
                <a:spcPct val="90000"/>
              </a:lnSpc>
            </a:pPr>
            <a:endParaRPr lang="en-US" sz="1100" dirty="0"/>
          </a:p>
        </p:txBody>
      </p:sp>
    </p:spTree>
    <p:extLst>
      <p:ext uri="{BB962C8B-B14F-4D97-AF65-F5344CB8AC3E}">
        <p14:creationId xmlns:p14="http://schemas.microsoft.com/office/powerpoint/2010/main" val="1313287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8881-2981-A11E-41FC-56BFF7C6166B}"/>
              </a:ext>
            </a:extLst>
          </p:cNvPr>
          <p:cNvSpPr>
            <a:spLocks noGrp="1"/>
          </p:cNvSpPr>
          <p:nvPr>
            <p:ph type="title"/>
          </p:nvPr>
        </p:nvSpPr>
        <p:spPr>
          <a:xfrm>
            <a:off x="666127" y="258339"/>
            <a:ext cx="5925310" cy="1174991"/>
          </a:xfrm>
        </p:spPr>
        <p:txBody>
          <a:bodyPr>
            <a:normAutofit/>
          </a:bodyPr>
          <a:lstStyle/>
          <a:p>
            <a:r>
              <a:rPr lang="en-US" sz="1900">
                <a:effectLst/>
                <a:latin typeface="Calibri" panose="020F0502020204030204" pitchFamily="34" charset="0"/>
                <a:ea typeface="Times New Roman" panose="02020603050405020304" pitchFamily="18" charset="0"/>
              </a:rPr>
              <a:t>Challenges in Using DBSCAN for Smart Tourism</a:t>
            </a:r>
            <a:br>
              <a:rPr lang="en-US" sz="1900">
                <a:effectLst/>
                <a:latin typeface="Times New Roman" panose="02020603050405020304" pitchFamily="18" charset="0"/>
                <a:ea typeface="Times New Roman" panose="02020603050405020304" pitchFamily="18" charset="0"/>
              </a:rPr>
            </a:br>
            <a:endParaRPr lang="en-US" sz="1900"/>
          </a:p>
        </p:txBody>
      </p:sp>
      <p:sp>
        <p:nvSpPr>
          <p:cNvPr id="3" name="Content Placeholder 2">
            <a:extLst>
              <a:ext uri="{FF2B5EF4-FFF2-40B4-BE49-F238E27FC236}">
                <a16:creationId xmlns:a16="http://schemas.microsoft.com/office/drawing/2014/main" id="{6E5190B0-FE46-A652-EBD0-EDFDE18FC10F}"/>
              </a:ext>
            </a:extLst>
          </p:cNvPr>
          <p:cNvSpPr>
            <a:spLocks noGrp="1"/>
          </p:cNvSpPr>
          <p:nvPr>
            <p:ph idx="1"/>
          </p:nvPr>
        </p:nvSpPr>
        <p:spPr>
          <a:xfrm>
            <a:off x="601472" y="1726292"/>
            <a:ext cx="5925310" cy="4582144"/>
          </a:xfrm>
        </p:spPr>
        <p:txBody>
          <a:bodyPr>
            <a:noAutofit/>
          </a:bodyPr>
          <a:lstStyle/>
          <a:p>
            <a:pPr>
              <a:lnSpc>
                <a:spcPct val="90000"/>
              </a:lnSpc>
            </a:pPr>
            <a:r>
              <a:rPr lang="en-US" sz="1300" dirty="0">
                <a:effectLst/>
                <a:latin typeface="Calibri" panose="020F0502020204030204" pitchFamily="34" charset="0"/>
                <a:ea typeface="Times New Roman" panose="02020603050405020304" pitchFamily="18" charset="0"/>
              </a:rPr>
              <a:t>Parameter Tuning: DBSCAN requires careful selection of its parameters, eps and </a:t>
            </a:r>
            <a:r>
              <a:rPr lang="en-US" sz="1300" dirty="0" err="1">
                <a:effectLst/>
                <a:latin typeface="Calibri" panose="020F0502020204030204" pitchFamily="34" charset="0"/>
                <a:ea typeface="Times New Roman" panose="02020603050405020304" pitchFamily="18" charset="0"/>
              </a:rPr>
              <a:t>MinPts</a:t>
            </a:r>
            <a:r>
              <a:rPr lang="en-US" sz="1300" dirty="0">
                <a:effectLst/>
                <a:latin typeface="Calibri" panose="020F0502020204030204" pitchFamily="34" charset="0"/>
                <a:ea typeface="Times New Roman" panose="02020603050405020304" pitchFamily="18" charset="0"/>
              </a:rPr>
              <a:t>. In a tourism context, this could mean understanding the average distance between tourist spots or the minimum number of tourists required to consider a location as a "dense" spot.</a:t>
            </a:r>
            <a:endParaRPr lang="en-US" sz="1300" dirty="0">
              <a:effectLst/>
              <a:latin typeface="Times New Roman" panose="02020603050405020304" pitchFamily="18" charset="0"/>
              <a:ea typeface="Times New Roman" panose="02020603050405020304" pitchFamily="18" charset="0"/>
            </a:endParaRPr>
          </a:p>
          <a:p>
            <a:pPr>
              <a:lnSpc>
                <a:spcPct val="90000"/>
              </a:lnSpc>
            </a:pPr>
            <a:endParaRPr lang="en-US" sz="1300" dirty="0">
              <a:effectLst/>
              <a:latin typeface="Times New Roman" panose="02020603050405020304" pitchFamily="18" charset="0"/>
              <a:ea typeface="Times New Roman" panose="02020603050405020304" pitchFamily="18" charset="0"/>
            </a:endParaRPr>
          </a:p>
          <a:p>
            <a:pPr>
              <a:lnSpc>
                <a:spcPct val="90000"/>
              </a:lnSpc>
            </a:pPr>
            <a:r>
              <a:rPr lang="en-US" sz="1300" dirty="0">
                <a:effectLst/>
                <a:latin typeface="Calibri" panose="020F0502020204030204" pitchFamily="34" charset="0"/>
                <a:ea typeface="Times New Roman" panose="02020603050405020304" pitchFamily="18" charset="0"/>
              </a:rPr>
              <a:t>Varied Densities: Different tourist attractions may naturally have varied densities of tourists. A popular museum might always be crowded, whereas a nature trail might have fewer visitors but still be considered "dense" in its context. DBSCAN might struggle in such scenarios due to its global density threshold.</a:t>
            </a:r>
            <a:endParaRPr lang="en-US" sz="1300" dirty="0">
              <a:effectLst/>
              <a:latin typeface="Times New Roman" panose="02020603050405020304" pitchFamily="18" charset="0"/>
              <a:ea typeface="Times New Roman" panose="02020603050405020304" pitchFamily="18" charset="0"/>
            </a:endParaRPr>
          </a:p>
          <a:p>
            <a:pPr>
              <a:lnSpc>
                <a:spcPct val="90000"/>
              </a:lnSpc>
            </a:pPr>
            <a:endParaRPr lang="en-US" sz="1300" dirty="0">
              <a:effectLst/>
              <a:latin typeface="Times New Roman" panose="02020603050405020304" pitchFamily="18" charset="0"/>
              <a:ea typeface="Times New Roman" panose="02020603050405020304" pitchFamily="18" charset="0"/>
            </a:endParaRPr>
          </a:p>
          <a:p>
            <a:pPr>
              <a:lnSpc>
                <a:spcPct val="90000"/>
              </a:lnSpc>
            </a:pPr>
            <a:r>
              <a:rPr lang="en-US" sz="1300" dirty="0">
                <a:effectLst/>
                <a:latin typeface="Calibri" panose="020F0502020204030204" pitchFamily="34" charset="0"/>
                <a:ea typeface="Times New Roman" panose="02020603050405020304" pitchFamily="18" charset="0"/>
              </a:rPr>
              <a:t>High Dimensional Data: Tourism data can become high-dimensional if we consider multiple attributes like location, time, tourist demographics, ratings, etc. As mentioned earlier, DBSCAN can struggle in high-dimensional spaces.</a:t>
            </a:r>
            <a:endParaRPr lang="en-US" sz="1300" dirty="0">
              <a:effectLst/>
              <a:latin typeface="Times New Roman" panose="02020603050405020304" pitchFamily="18" charset="0"/>
              <a:ea typeface="Times New Roman" panose="02020603050405020304" pitchFamily="18" charset="0"/>
            </a:endParaRPr>
          </a:p>
          <a:p>
            <a:pPr marL="0" indent="0">
              <a:lnSpc>
                <a:spcPct val="90000"/>
              </a:lnSpc>
              <a:buNone/>
            </a:pPr>
            <a:r>
              <a:rPr lang="en-US" sz="1300" dirty="0">
                <a:effectLst/>
                <a:latin typeface="Calibri" panose="020F0502020204030204" pitchFamily="34" charset="0"/>
                <a:ea typeface="Times New Roman" panose="02020603050405020304" pitchFamily="18" charset="0"/>
              </a:rPr>
              <a:t> </a:t>
            </a:r>
            <a:endParaRPr lang="en-US" sz="1300" dirty="0">
              <a:effectLst/>
              <a:latin typeface="Times New Roman" panose="02020603050405020304" pitchFamily="18" charset="0"/>
              <a:ea typeface="Times New Roman" panose="02020603050405020304" pitchFamily="18" charset="0"/>
            </a:endParaRPr>
          </a:p>
          <a:p>
            <a:pPr marL="0" indent="0">
              <a:lnSpc>
                <a:spcPct val="90000"/>
              </a:lnSpc>
              <a:buNone/>
            </a:pPr>
            <a:r>
              <a:rPr lang="en-US" sz="1300" dirty="0">
                <a:effectLst/>
                <a:latin typeface="Calibri" panose="020F0502020204030204" pitchFamily="34" charset="0"/>
                <a:ea typeface="Times New Roman" panose="02020603050405020304" pitchFamily="18" charset="0"/>
              </a:rPr>
              <a:t>Conclusion:</a:t>
            </a:r>
            <a:endParaRPr lang="en-US" sz="1300" dirty="0">
              <a:effectLst/>
              <a:latin typeface="Times New Roman" panose="02020603050405020304" pitchFamily="18" charset="0"/>
              <a:ea typeface="Times New Roman" panose="02020603050405020304" pitchFamily="18" charset="0"/>
            </a:endParaRPr>
          </a:p>
          <a:p>
            <a:pPr>
              <a:lnSpc>
                <a:spcPct val="90000"/>
              </a:lnSpc>
            </a:pPr>
            <a:r>
              <a:rPr lang="en-US" sz="1300" dirty="0">
                <a:effectLst/>
                <a:latin typeface="Calibri" panose="020F0502020204030204" pitchFamily="34" charset="0"/>
                <a:ea typeface="Times New Roman" panose="02020603050405020304" pitchFamily="18" charset="0"/>
              </a:rPr>
              <a:t>DBSCAN can be an instrumental tool in the smart tourism domain, especially when traditional methods fail to capture the underlying patterns or when the data exhibits non-uniform clusters. However, a good understanding of the data and careful parameter tuning are crucial for obtaining meaningful results.</a:t>
            </a:r>
            <a:endParaRPr lang="en-US" sz="1300" dirty="0">
              <a:effectLst/>
              <a:latin typeface="Times New Roman" panose="02020603050405020304" pitchFamily="18" charset="0"/>
              <a:ea typeface="Times New Roman" panose="02020603050405020304" pitchFamily="18" charset="0"/>
            </a:endParaRPr>
          </a:p>
          <a:p>
            <a:pPr>
              <a:lnSpc>
                <a:spcPct val="90000"/>
              </a:lnSpc>
            </a:pPr>
            <a:endParaRPr lang="en-US" sz="1300" dirty="0"/>
          </a:p>
        </p:txBody>
      </p:sp>
      <p:pic>
        <p:nvPicPr>
          <p:cNvPr id="5" name="Picture 4" descr="Maze">
            <a:extLst>
              <a:ext uri="{FF2B5EF4-FFF2-40B4-BE49-F238E27FC236}">
                <a16:creationId xmlns:a16="http://schemas.microsoft.com/office/drawing/2014/main" id="{16068B45-FF5A-FF7E-8D3A-145B21F1A95D}"/>
              </a:ext>
            </a:extLst>
          </p:cNvPr>
          <p:cNvPicPr>
            <a:picLocks noChangeAspect="1"/>
          </p:cNvPicPr>
          <p:nvPr/>
        </p:nvPicPr>
        <p:blipFill rotWithShape="1">
          <a:blip r:embed="rId2"/>
          <a:srcRect l="24274" r="30395" b="-1"/>
          <a:stretch/>
        </p:blipFill>
        <p:spPr>
          <a:xfrm>
            <a:off x="7534654" y="10"/>
            <a:ext cx="4657345" cy="6857990"/>
          </a:xfrm>
          <a:prstGeom prst="rect">
            <a:avLst/>
          </a:prstGeom>
        </p:spPr>
      </p:pic>
    </p:spTree>
    <p:extLst>
      <p:ext uri="{BB962C8B-B14F-4D97-AF65-F5344CB8AC3E}">
        <p14:creationId xmlns:p14="http://schemas.microsoft.com/office/powerpoint/2010/main" val="3911636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3B90F-D4E3-1B96-A606-0A9426C97D74}"/>
              </a:ext>
            </a:extLst>
          </p:cNvPr>
          <p:cNvSpPr>
            <a:spLocks noGrp="1"/>
          </p:cNvSpPr>
          <p:nvPr>
            <p:ph type="title"/>
          </p:nvPr>
        </p:nvSpPr>
        <p:spPr>
          <a:xfrm>
            <a:off x="6520873" y="216920"/>
            <a:ext cx="5289001" cy="901053"/>
          </a:xfrm>
        </p:spPr>
        <p:txBody>
          <a:bodyPr/>
          <a:lstStyle/>
          <a:p>
            <a:r>
              <a:rPr lang="tr-TR" dirty="0"/>
              <a:t>Example</a:t>
            </a:r>
            <a:endParaRPr lang="en-US" dirty="0"/>
          </a:p>
        </p:txBody>
      </p:sp>
      <p:sp>
        <p:nvSpPr>
          <p:cNvPr id="3" name="Content Placeholder 2">
            <a:extLst>
              <a:ext uri="{FF2B5EF4-FFF2-40B4-BE49-F238E27FC236}">
                <a16:creationId xmlns:a16="http://schemas.microsoft.com/office/drawing/2014/main" id="{6976D231-421D-D285-FD23-2EF36589C613}"/>
              </a:ext>
            </a:extLst>
          </p:cNvPr>
          <p:cNvSpPr>
            <a:spLocks noGrp="1"/>
          </p:cNvSpPr>
          <p:nvPr>
            <p:ph idx="1"/>
          </p:nvPr>
        </p:nvSpPr>
        <p:spPr>
          <a:xfrm>
            <a:off x="6354619" y="1372664"/>
            <a:ext cx="5575714" cy="1637956"/>
          </a:xfrm>
        </p:spPr>
        <p:txBody>
          <a:bodyPr>
            <a:normAutofit fontScale="70000" lnSpcReduction="20000"/>
          </a:bodyPr>
          <a:lstStyle/>
          <a:p>
            <a:r>
              <a:rPr lang="en-US" sz="1800" dirty="0">
                <a:solidFill>
                  <a:srgbClr val="000000"/>
                </a:solidFill>
                <a:effectLst/>
                <a:latin typeface="Calibri" panose="020F0502020204030204" pitchFamily="34" charset="0"/>
                <a:ea typeface="Times New Roman" panose="02020603050405020304" pitchFamily="18" charset="0"/>
              </a:rPr>
              <a:t>Tourists' geospatial data (latitude and longitude) is collected through a mobile app as they visit various attractions in a city. Using this data, we can use DBSCAN to cluster locations to identify hotspots of tourist activity.</a:t>
            </a:r>
            <a:endParaRPr lang="tr-TR" sz="1800" dirty="0">
              <a:solidFill>
                <a:srgbClr val="000000"/>
              </a:solidFill>
              <a:effectLst/>
              <a:latin typeface="Calibri" panose="020F0502020204030204" pitchFamily="34"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This script creates a hypothetical dataset of tourist locations, clusters them using DBSCAN, and visualizes the resulting clusters. Hotspots or densely visited areas will be in the same cluster, and we can identify lesser-visited spots or outliers as they will be assigned a cluster label of -1.</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4B118F23-1C99-11A7-ACF5-F5AA93087937}"/>
              </a:ext>
            </a:extLst>
          </p:cNvPr>
          <p:cNvPicPr>
            <a:picLocks noChangeAspect="1"/>
          </p:cNvPicPr>
          <p:nvPr/>
        </p:nvPicPr>
        <p:blipFill>
          <a:blip r:embed="rId2"/>
          <a:stretch>
            <a:fillRect/>
          </a:stretch>
        </p:blipFill>
        <p:spPr>
          <a:xfrm>
            <a:off x="-1" y="0"/>
            <a:ext cx="6234545" cy="6858000"/>
          </a:xfrm>
          <a:prstGeom prst="rect">
            <a:avLst/>
          </a:prstGeom>
        </p:spPr>
      </p:pic>
      <p:pic>
        <p:nvPicPr>
          <p:cNvPr id="6" name="Picture 5" descr="A group of colorful dots&#10;&#10;Description automatically generated">
            <a:extLst>
              <a:ext uri="{FF2B5EF4-FFF2-40B4-BE49-F238E27FC236}">
                <a16:creationId xmlns:a16="http://schemas.microsoft.com/office/drawing/2014/main" id="{778C7F65-4C76-76A3-DEBB-FF0BD525C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8654" y="2923654"/>
            <a:ext cx="5028646" cy="3815002"/>
          </a:xfrm>
          <a:prstGeom prst="rect">
            <a:avLst/>
          </a:prstGeom>
          <a:noFill/>
          <a:ln>
            <a:noFill/>
          </a:ln>
        </p:spPr>
      </p:pic>
    </p:spTree>
    <p:extLst>
      <p:ext uri="{BB962C8B-B14F-4D97-AF65-F5344CB8AC3E}">
        <p14:creationId xmlns:p14="http://schemas.microsoft.com/office/powerpoint/2010/main" val="135618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D4144-562D-E4CB-055C-6492CF8B4AC5}"/>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tr-TR" sz="3000">
                <a:solidFill>
                  <a:srgbClr val="FFFFFF"/>
                </a:solidFill>
                <a:effectLst/>
                <a:latin typeface="Calibri" panose="020F0502020204030204" pitchFamily="34" charset="0"/>
                <a:ea typeface="Calibri" panose="020F0502020204030204" pitchFamily="34" charset="0"/>
              </a:rPr>
              <a:t>6.</a:t>
            </a:r>
            <a:r>
              <a:rPr lang="en-US" sz="3000">
                <a:solidFill>
                  <a:srgbClr val="FFFFFF"/>
                </a:solidFill>
                <a:effectLst/>
                <a:latin typeface="Calibri" panose="020F0502020204030204" pitchFamily="34" charset="0"/>
                <a:ea typeface="Calibri" panose="020F0502020204030204" pitchFamily="34" charset="0"/>
              </a:rPr>
              <a:t>KMeans clustering</a:t>
            </a:r>
            <a:endParaRPr lang="en-US" sz="3000">
              <a:solidFill>
                <a:srgbClr val="FFFFFF"/>
              </a:solidFill>
            </a:endParaRPr>
          </a:p>
        </p:txBody>
      </p:sp>
      <p:graphicFrame>
        <p:nvGraphicFramePr>
          <p:cNvPr id="14" name="Content Placeholder 2">
            <a:extLst>
              <a:ext uri="{FF2B5EF4-FFF2-40B4-BE49-F238E27FC236}">
                <a16:creationId xmlns:a16="http://schemas.microsoft.com/office/drawing/2014/main" id="{D54FC65A-FED9-CBE3-AD09-93E2061A79A2}"/>
              </a:ext>
            </a:extLst>
          </p:cNvPr>
          <p:cNvGraphicFramePr>
            <a:graphicFrameLocks noGrp="1"/>
          </p:cNvGraphicFramePr>
          <p:nvPr>
            <p:ph idx="1"/>
            <p:extLst>
              <p:ext uri="{D42A27DB-BD31-4B8C-83A1-F6EECF244321}">
                <p14:modId xmlns:p14="http://schemas.microsoft.com/office/powerpoint/2010/main" val="1100141482"/>
              </p:ext>
            </p:extLst>
          </p:nvPr>
        </p:nvGraphicFramePr>
        <p:xfrm>
          <a:off x="5624176" y="1043796"/>
          <a:ext cx="5320696" cy="4873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4297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DA78-01AC-FBF6-6EA5-2F33392B1538}"/>
              </a:ext>
            </a:extLst>
          </p:cNvPr>
          <p:cNvSpPr>
            <a:spLocks noGrp="1"/>
          </p:cNvSpPr>
          <p:nvPr>
            <p:ph type="title"/>
          </p:nvPr>
        </p:nvSpPr>
        <p:spPr/>
        <p:txBody>
          <a:bodyPr/>
          <a:lstStyle/>
          <a:p>
            <a:r>
              <a:rPr lang="en-US" sz="2800" dirty="0">
                <a:solidFill>
                  <a:srgbClr val="000000"/>
                </a:solidFill>
                <a:effectLst/>
                <a:latin typeface="Calibri" panose="020F0502020204030204" pitchFamily="34" charset="0"/>
                <a:ea typeface="Times New Roman" panose="02020603050405020304" pitchFamily="18" charset="0"/>
              </a:rPr>
              <a:t>Key Points to Remember</a:t>
            </a:r>
            <a:br>
              <a:rPr lang="en-US" sz="2800" dirty="0">
                <a:effectLst/>
                <a:latin typeface="Times New Roman" panose="02020603050405020304" pitchFamily="18" charset="0"/>
                <a:ea typeface="Times New Roman" panose="02020603050405020304" pitchFamily="18" charset="0"/>
              </a:rPr>
            </a:br>
            <a:endParaRPr lang="en-US" dirty="0"/>
          </a:p>
        </p:txBody>
      </p:sp>
      <p:graphicFrame>
        <p:nvGraphicFramePr>
          <p:cNvPr id="5" name="Content Placeholder 2">
            <a:extLst>
              <a:ext uri="{FF2B5EF4-FFF2-40B4-BE49-F238E27FC236}">
                <a16:creationId xmlns:a16="http://schemas.microsoft.com/office/drawing/2014/main" id="{48B3669E-F163-D9C0-F0E3-E7B8F159BCF8}"/>
              </a:ext>
            </a:extLst>
          </p:cNvPr>
          <p:cNvGraphicFramePr>
            <a:graphicFrameLocks noGrp="1"/>
          </p:cNvGraphicFramePr>
          <p:nvPr>
            <p:ph idx="1"/>
            <p:extLst>
              <p:ext uri="{D42A27DB-BD31-4B8C-83A1-F6EECF244321}">
                <p14:modId xmlns:p14="http://schemas.microsoft.com/office/powerpoint/2010/main" val="2431750506"/>
              </p:ext>
            </p:extLst>
          </p:nvPr>
        </p:nvGraphicFramePr>
        <p:xfrm>
          <a:off x="655781" y="2287062"/>
          <a:ext cx="11212945" cy="3504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6134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5" name="Picture 4" descr="World map with flight paths">
            <a:extLst>
              <a:ext uri="{FF2B5EF4-FFF2-40B4-BE49-F238E27FC236}">
                <a16:creationId xmlns:a16="http://schemas.microsoft.com/office/drawing/2014/main" id="{C14A1501-6B5C-5042-D682-71064738F455}"/>
              </a:ext>
            </a:extLst>
          </p:cNvPr>
          <p:cNvPicPr>
            <a:picLocks noChangeAspect="1"/>
          </p:cNvPicPr>
          <p:nvPr/>
        </p:nvPicPr>
        <p:blipFill rotWithShape="1">
          <a:blip r:embed="rId2">
            <a:alphaModFix amt="25000"/>
          </a:blip>
          <a:srcRect t="7301" b="10281"/>
          <a:stretch/>
        </p:blipFill>
        <p:spPr>
          <a:xfrm>
            <a:off x="20" y="10"/>
            <a:ext cx="12191980" cy="6857990"/>
          </a:xfrm>
          <a:prstGeom prst="rect">
            <a:avLst/>
          </a:prstGeom>
        </p:spPr>
      </p:pic>
      <p:sp>
        <p:nvSpPr>
          <p:cNvPr id="2" name="Title 1">
            <a:extLst>
              <a:ext uri="{FF2B5EF4-FFF2-40B4-BE49-F238E27FC236}">
                <a16:creationId xmlns:a16="http://schemas.microsoft.com/office/drawing/2014/main" id="{1F99BEBF-0F09-5708-61D6-92A3170A402D}"/>
              </a:ext>
            </a:extLst>
          </p:cNvPr>
          <p:cNvSpPr>
            <a:spLocks noGrp="1"/>
          </p:cNvSpPr>
          <p:nvPr>
            <p:ph type="title"/>
          </p:nvPr>
        </p:nvSpPr>
        <p:spPr>
          <a:xfrm>
            <a:off x="2231136" y="130307"/>
            <a:ext cx="7729728" cy="1188720"/>
          </a:xfrm>
          <a:solidFill>
            <a:schemeClr val="bg1">
              <a:alpha val="30000"/>
            </a:schemeClr>
          </a:solidFill>
          <a:ln>
            <a:solidFill>
              <a:srgbClr val="FFFFFF"/>
            </a:solidFill>
          </a:ln>
        </p:spPr>
        <p:txBody>
          <a:bodyPr>
            <a:normAutofit/>
          </a:bodyPr>
          <a:lstStyle/>
          <a:p>
            <a:r>
              <a:rPr lang="tr-TR">
                <a:solidFill>
                  <a:schemeClr val="tx1"/>
                </a:solidFill>
              </a:rPr>
              <a:t>applıcatıons</a:t>
            </a:r>
            <a:endParaRPr lang="en-US">
              <a:solidFill>
                <a:schemeClr val="tx1"/>
              </a:solidFill>
            </a:endParaRPr>
          </a:p>
        </p:txBody>
      </p:sp>
      <p:sp>
        <p:nvSpPr>
          <p:cNvPr id="3" name="Content Placeholder 2">
            <a:extLst>
              <a:ext uri="{FF2B5EF4-FFF2-40B4-BE49-F238E27FC236}">
                <a16:creationId xmlns:a16="http://schemas.microsoft.com/office/drawing/2014/main" id="{716F0FC1-A3B3-4734-8634-E8A18AC2A0DD}"/>
              </a:ext>
            </a:extLst>
          </p:cNvPr>
          <p:cNvSpPr>
            <a:spLocks noGrp="1"/>
          </p:cNvSpPr>
          <p:nvPr>
            <p:ph idx="1"/>
          </p:nvPr>
        </p:nvSpPr>
        <p:spPr>
          <a:xfrm>
            <a:off x="895927" y="1449324"/>
            <a:ext cx="10039928" cy="4923767"/>
          </a:xfrm>
        </p:spPr>
        <p:txBody>
          <a:bodyPr>
            <a:noAutofit/>
          </a:bodyPr>
          <a:lstStyle/>
          <a:p>
            <a:pPr marL="342900" lvl="0" indent="-342900">
              <a:lnSpc>
                <a:spcPct val="90000"/>
              </a:lnSpc>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rPr>
              <a:t>Tourist Segmentation: Based on data such as preferences, previous travel history, spending habits, and social media activity, tourists can be grouped into clusters. By understanding these clusters, tourism boards and businesses can provide personalized experiences, deals, and recommendations to visitors.</a:t>
            </a:r>
            <a:br>
              <a:rPr lang="en-US" sz="1200" dirty="0">
                <a:effectLst/>
                <a:latin typeface="Calibri" panose="020F0502020204030204" pitchFamily="34" charset="0"/>
                <a:ea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rPr>
              <a:t>Destination Clustering: Popular destinations or attractions can be clustered based on different features like type of activity (adventure, relaxation, historical), type of visitors they attract, or peak visit times. This can help in traffic management, predicting needs for amenities, and targeting specific types of tourists.</a:t>
            </a:r>
            <a:br>
              <a:rPr lang="en-US" sz="1200" dirty="0">
                <a:effectLst/>
                <a:latin typeface="Calibri" panose="020F0502020204030204" pitchFamily="34" charset="0"/>
                <a:ea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rPr>
              <a:t>Sentiment Analysis from Reviews: By clustering reviews and feedback from platforms like TripAdvisor, businesses can identify common themes or areas of concern and address them.</a:t>
            </a:r>
            <a:br>
              <a:rPr lang="en-US" sz="1200" dirty="0">
                <a:effectLst/>
                <a:latin typeface="Calibri" panose="020F0502020204030204" pitchFamily="34" charset="0"/>
                <a:ea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rPr>
              <a:t>Event Management: In cities or regions where multiple events occur simultaneously, clustering can help identify which events are likely to attract similar audiences. This can aid in logistics, security, and marketing.</a:t>
            </a:r>
            <a:br>
              <a:rPr lang="en-US" sz="1200" dirty="0">
                <a:effectLst/>
                <a:latin typeface="Calibri" panose="020F0502020204030204" pitchFamily="34" charset="0"/>
                <a:ea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rPr>
              <a:t>Travel Pattern Analysis: By clustering travel patterns (like routes taken, stops made), insights can be drawn about the most popular itineraries, potential bottlenecks, or emerging hotspots.</a:t>
            </a:r>
            <a:br>
              <a:rPr lang="en-US" sz="1200" dirty="0">
                <a:effectLst/>
                <a:latin typeface="Calibri" panose="020F0502020204030204" pitchFamily="34" charset="0"/>
                <a:ea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rPr>
              <a:t>Resource Allocation: For local governments or tourism boards, clustering can be used to determine where resources (like information kiosks, restrooms, or emergency services) should be placed for maximum utility.</a:t>
            </a:r>
            <a:br>
              <a:rPr lang="en-US" sz="1200" dirty="0">
                <a:effectLst/>
                <a:latin typeface="Calibri" panose="020F0502020204030204" pitchFamily="34" charset="0"/>
                <a:ea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rPr>
              <a:t>Promotion and Marketing: By understanding clusters of potential travelers, marketing campaigns can be tailored to appeal to specific segments, leading to a higher return on marketing spend.</a:t>
            </a:r>
            <a:br>
              <a:rPr lang="en-US" sz="1200" dirty="0">
                <a:effectLst/>
                <a:latin typeface="Calibri" panose="020F0502020204030204" pitchFamily="34" charset="0"/>
                <a:ea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rPr>
              <a:t>Predictive Analysis: By clustering past tourism data, predictive models can be developed to forecast future tourism trends, helping stakeholders prepare in advance.</a:t>
            </a:r>
            <a:endParaRPr lang="en-US" sz="1200" dirty="0">
              <a:effectLst/>
              <a:latin typeface="Times New Roman" panose="02020603050405020304" pitchFamily="18" charset="0"/>
              <a:ea typeface="Times New Roman" panose="02020603050405020304" pitchFamily="18" charset="0"/>
            </a:endParaRPr>
          </a:p>
          <a:p>
            <a:pPr>
              <a:lnSpc>
                <a:spcPct val="90000"/>
              </a:lnSpc>
            </a:pPr>
            <a:endParaRPr lang="en-US" sz="1200" dirty="0"/>
          </a:p>
        </p:txBody>
      </p:sp>
    </p:spTree>
    <p:extLst>
      <p:ext uri="{BB962C8B-B14F-4D97-AF65-F5344CB8AC3E}">
        <p14:creationId xmlns:p14="http://schemas.microsoft.com/office/powerpoint/2010/main" val="64557176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1E4E-EFD1-116A-46B4-18A6E19B1759}"/>
              </a:ext>
            </a:extLst>
          </p:cNvPr>
          <p:cNvSpPr>
            <a:spLocks noGrp="1"/>
          </p:cNvSpPr>
          <p:nvPr>
            <p:ph type="title"/>
          </p:nvPr>
        </p:nvSpPr>
        <p:spPr>
          <a:xfrm>
            <a:off x="6677891" y="198075"/>
            <a:ext cx="5425810" cy="568544"/>
          </a:xfrm>
        </p:spPr>
        <p:txBody>
          <a:bodyPr>
            <a:normAutofit fontScale="90000"/>
          </a:bodyPr>
          <a:lstStyle/>
          <a:p>
            <a:r>
              <a:rPr lang="tr-TR" dirty="0"/>
              <a:t>example</a:t>
            </a:r>
            <a:endParaRPr lang="en-US" dirty="0"/>
          </a:p>
        </p:txBody>
      </p:sp>
      <p:sp>
        <p:nvSpPr>
          <p:cNvPr id="3" name="Content Placeholder 2">
            <a:extLst>
              <a:ext uri="{FF2B5EF4-FFF2-40B4-BE49-F238E27FC236}">
                <a16:creationId xmlns:a16="http://schemas.microsoft.com/office/drawing/2014/main" id="{ED180ECB-0AF4-6F6D-BFE1-8EE61859B5B4}"/>
              </a:ext>
            </a:extLst>
          </p:cNvPr>
          <p:cNvSpPr>
            <a:spLocks noGrp="1"/>
          </p:cNvSpPr>
          <p:nvPr>
            <p:ph idx="1"/>
          </p:nvPr>
        </p:nvSpPr>
        <p:spPr>
          <a:xfrm>
            <a:off x="6677891" y="951345"/>
            <a:ext cx="5347854" cy="2033395"/>
          </a:xfrm>
        </p:spPr>
        <p:txBody>
          <a:bodyPr>
            <a:normAutofit fontScale="47500" lnSpcReduction="20000"/>
          </a:bodyPr>
          <a:lstStyle/>
          <a:p>
            <a:r>
              <a:rPr lang="en-US" sz="1800" dirty="0">
                <a:solidFill>
                  <a:srgbClr val="000000"/>
                </a:solidFill>
                <a:effectLst/>
                <a:latin typeface="Calibri" panose="020F0502020204030204" pitchFamily="34" charset="0"/>
                <a:ea typeface="Times New Roman" panose="02020603050405020304" pitchFamily="18" charset="0"/>
              </a:rPr>
              <a:t>Assume we have a dataset with the following columns:</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err="1">
                <a:solidFill>
                  <a:srgbClr val="000000"/>
                </a:solidFill>
                <a:effectLst/>
                <a:latin typeface="Calibri" panose="020F0502020204030204" pitchFamily="34" charset="0"/>
                <a:ea typeface="Times New Roman" panose="02020603050405020304" pitchFamily="18" charset="0"/>
              </a:rPr>
              <a:t>tourist_id</a:t>
            </a:r>
            <a:r>
              <a:rPr lang="en-US" sz="1800" dirty="0">
                <a:solidFill>
                  <a:srgbClr val="000000"/>
                </a:solidFill>
                <a:effectLst/>
                <a:latin typeface="Calibri" panose="020F0502020204030204" pitchFamily="34" charset="0"/>
                <a:ea typeface="Times New Roman" panose="02020603050405020304" pitchFamily="18" charset="0"/>
              </a:rPr>
              <a:t>: A unique identifier for each tourist.</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err="1">
                <a:solidFill>
                  <a:srgbClr val="000000"/>
                </a:solidFill>
                <a:effectLst/>
                <a:latin typeface="Calibri" panose="020F0502020204030204" pitchFamily="34" charset="0"/>
                <a:ea typeface="Times New Roman" panose="02020603050405020304" pitchFamily="18" charset="0"/>
              </a:rPr>
              <a:t>spend_on_accommodation</a:t>
            </a:r>
            <a:r>
              <a:rPr lang="en-US" sz="1800" dirty="0">
                <a:solidFill>
                  <a:srgbClr val="000000"/>
                </a:solidFill>
                <a:effectLst/>
                <a:latin typeface="Calibri" panose="020F0502020204030204" pitchFamily="34" charset="0"/>
                <a:ea typeface="Times New Roman" panose="02020603050405020304" pitchFamily="18" charset="0"/>
              </a:rPr>
              <a:t>: Amount spent on accommodation.</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err="1">
                <a:solidFill>
                  <a:srgbClr val="000000"/>
                </a:solidFill>
                <a:effectLst/>
                <a:latin typeface="Calibri" panose="020F0502020204030204" pitchFamily="34" charset="0"/>
                <a:ea typeface="Times New Roman" panose="02020603050405020304" pitchFamily="18" charset="0"/>
              </a:rPr>
              <a:t>spend_on_food</a:t>
            </a:r>
            <a:r>
              <a:rPr lang="en-US" sz="1800" dirty="0">
                <a:solidFill>
                  <a:srgbClr val="000000"/>
                </a:solidFill>
                <a:effectLst/>
                <a:latin typeface="Calibri" panose="020F0502020204030204" pitchFamily="34" charset="0"/>
                <a:ea typeface="Times New Roman" panose="02020603050405020304" pitchFamily="18" charset="0"/>
              </a:rPr>
              <a:t>: Amount spent on food.</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err="1">
                <a:solidFill>
                  <a:srgbClr val="000000"/>
                </a:solidFill>
                <a:effectLst/>
                <a:latin typeface="Calibri" panose="020F0502020204030204" pitchFamily="34" charset="0"/>
                <a:ea typeface="Times New Roman" panose="02020603050405020304" pitchFamily="18" charset="0"/>
              </a:rPr>
              <a:t>spend_on_transport</a:t>
            </a:r>
            <a:r>
              <a:rPr lang="en-US" sz="1800" dirty="0">
                <a:solidFill>
                  <a:srgbClr val="000000"/>
                </a:solidFill>
                <a:effectLst/>
                <a:latin typeface="Calibri" panose="020F0502020204030204" pitchFamily="34" charset="0"/>
                <a:ea typeface="Times New Roman" panose="02020603050405020304" pitchFamily="18" charset="0"/>
              </a:rPr>
              <a:t>: Amount spent on transport.</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err="1">
                <a:solidFill>
                  <a:srgbClr val="000000"/>
                </a:solidFill>
                <a:effectLst/>
                <a:latin typeface="Calibri" panose="020F0502020204030204" pitchFamily="34" charset="0"/>
                <a:ea typeface="Times New Roman" panose="02020603050405020304" pitchFamily="18" charset="0"/>
              </a:rPr>
              <a:t>spend_on_entertainment</a:t>
            </a:r>
            <a:r>
              <a:rPr lang="en-US" sz="1800" dirty="0">
                <a:solidFill>
                  <a:srgbClr val="000000"/>
                </a:solidFill>
                <a:effectLst/>
                <a:latin typeface="Calibri" panose="020F0502020204030204" pitchFamily="34" charset="0"/>
                <a:ea typeface="Times New Roman" panose="02020603050405020304" pitchFamily="18" charset="0"/>
              </a:rPr>
              <a:t>: Amount spent on entertainment.</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We'll use the K-means algorithm from the </a:t>
            </a:r>
            <a:r>
              <a:rPr lang="en-US" sz="1800" dirty="0" err="1">
                <a:solidFill>
                  <a:srgbClr val="000000"/>
                </a:solidFill>
                <a:effectLst/>
                <a:latin typeface="Calibri" panose="020F0502020204030204" pitchFamily="34" charset="0"/>
                <a:ea typeface="Times New Roman" panose="02020603050405020304" pitchFamily="18" charset="0"/>
              </a:rPr>
              <a:t>sklearn</a:t>
            </a:r>
            <a:r>
              <a:rPr lang="en-US" sz="1800" dirty="0">
                <a:solidFill>
                  <a:srgbClr val="000000"/>
                </a:solidFill>
                <a:effectLst/>
                <a:latin typeface="Calibri" panose="020F0502020204030204" pitchFamily="34" charset="0"/>
                <a:ea typeface="Times New Roman" panose="02020603050405020304" pitchFamily="18" charset="0"/>
              </a:rPr>
              <a:t> library to cluster these tourists</a:t>
            </a:r>
            <a:r>
              <a:rPr lang="tr-TR" sz="1800" dirty="0">
                <a:solidFill>
                  <a:srgbClr val="000000"/>
                </a:solidFill>
                <a:effectLst/>
                <a:latin typeface="Calibri" panose="020F0502020204030204" pitchFamily="34" charset="0"/>
                <a:ea typeface="Times New Roman" panose="02020603050405020304" pitchFamily="18" charset="0"/>
              </a:rPr>
              <a:t>.</a:t>
            </a:r>
          </a:p>
          <a:p>
            <a:r>
              <a:rPr lang="en-US" sz="1800" dirty="0">
                <a:solidFill>
                  <a:srgbClr val="000000"/>
                </a:solidFill>
                <a:effectLst/>
                <a:latin typeface="Calibri" panose="020F0502020204030204" pitchFamily="34" charset="0"/>
                <a:ea typeface="Times New Roman" panose="02020603050405020304" pitchFamily="18" charset="0"/>
              </a:rPr>
              <a:t>In this code, tourists are clustered into three groups based on their spending in the mentioned categories. We can adjust the number of clusters based on our analysis, for instance by using the elbow method.</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9474E05A-B937-EF23-AF33-440992577133}"/>
              </a:ext>
            </a:extLst>
          </p:cNvPr>
          <p:cNvPicPr>
            <a:picLocks noChangeAspect="1"/>
          </p:cNvPicPr>
          <p:nvPr/>
        </p:nvPicPr>
        <p:blipFill>
          <a:blip r:embed="rId2"/>
          <a:stretch>
            <a:fillRect/>
          </a:stretch>
        </p:blipFill>
        <p:spPr>
          <a:xfrm>
            <a:off x="-1" y="0"/>
            <a:ext cx="6280727" cy="685800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EE21083F-6316-9EA1-B5F0-6B1FDAC746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3576" y="2984740"/>
            <a:ext cx="4677048" cy="3788109"/>
          </a:xfrm>
          <a:prstGeom prst="rect">
            <a:avLst/>
          </a:prstGeom>
          <a:noFill/>
          <a:ln>
            <a:noFill/>
          </a:ln>
        </p:spPr>
      </p:pic>
    </p:spTree>
    <p:extLst>
      <p:ext uri="{BB962C8B-B14F-4D97-AF65-F5344CB8AC3E}">
        <p14:creationId xmlns:p14="http://schemas.microsoft.com/office/powerpoint/2010/main" val="2319946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omputer code representation.">
            <a:extLst>
              <a:ext uri="{FF2B5EF4-FFF2-40B4-BE49-F238E27FC236}">
                <a16:creationId xmlns:a16="http://schemas.microsoft.com/office/drawing/2014/main" id="{73740247-830C-CD72-6B4C-57B06BCCE3A1}"/>
              </a:ext>
            </a:extLst>
          </p:cNvPr>
          <p:cNvPicPr>
            <a:picLocks noChangeAspect="1"/>
          </p:cNvPicPr>
          <p:nvPr/>
        </p:nvPicPr>
        <p:blipFill rotWithShape="1">
          <a:blip r:embed="rId2">
            <a:duotone>
              <a:schemeClr val="bg2">
                <a:shade val="45000"/>
                <a:satMod val="135000"/>
              </a:schemeClr>
              <a:prstClr val="white"/>
            </a:duotone>
            <a:alphaModFix amt="25000"/>
          </a:blip>
          <a:srcRect l="444"/>
          <a:stretch/>
        </p:blipFill>
        <p:spPr>
          <a:xfrm>
            <a:off x="20" y="10"/>
            <a:ext cx="12191980" cy="6857990"/>
          </a:xfrm>
          <a:prstGeom prst="rect">
            <a:avLst/>
          </a:prstGeom>
        </p:spPr>
      </p:pic>
      <p:sp>
        <p:nvSpPr>
          <p:cNvPr id="2" name="Title 1">
            <a:extLst>
              <a:ext uri="{FF2B5EF4-FFF2-40B4-BE49-F238E27FC236}">
                <a16:creationId xmlns:a16="http://schemas.microsoft.com/office/drawing/2014/main" id="{EEF5D702-B73D-60BA-01D9-BA1AFCEB913F}"/>
              </a:ext>
            </a:extLst>
          </p:cNvPr>
          <p:cNvSpPr>
            <a:spLocks noGrp="1"/>
          </p:cNvSpPr>
          <p:nvPr>
            <p:ph type="title"/>
          </p:nvPr>
        </p:nvSpPr>
        <p:spPr>
          <a:xfrm>
            <a:off x="2231136" y="964692"/>
            <a:ext cx="7729728" cy="1188720"/>
          </a:xfrm>
          <a:solidFill>
            <a:srgbClr val="FFFFFF">
              <a:alpha val="80000"/>
            </a:srgbClr>
          </a:solidFill>
          <a:ln>
            <a:solidFill>
              <a:schemeClr val="bg1">
                <a:lumMod val="85000"/>
                <a:lumOff val="15000"/>
              </a:schemeClr>
            </a:solidFill>
          </a:ln>
        </p:spPr>
        <p:txBody>
          <a:bodyPr>
            <a:normAutofit/>
          </a:bodyPr>
          <a:lstStyle/>
          <a:p>
            <a:r>
              <a:rPr lang="tr-TR">
                <a:solidFill>
                  <a:srgbClr val="1D1D1D"/>
                </a:solidFill>
                <a:effectLst/>
                <a:latin typeface="Calibri" panose="020F0502020204030204" pitchFamily="34" charset="0"/>
                <a:ea typeface="Calibri" panose="020F0502020204030204" pitchFamily="34" charset="0"/>
              </a:rPr>
              <a:t>7.</a:t>
            </a:r>
            <a:r>
              <a:rPr lang="en-US">
                <a:solidFill>
                  <a:srgbClr val="1D1D1D"/>
                </a:solidFill>
                <a:effectLst/>
                <a:latin typeface="Calibri" panose="020F0502020204030204" pitchFamily="34" charset="0"/>
                <a:ea typeface="Calibri" panose="020F0502020204030204" pitchFamily="34" charset="0"/>
              </a:rPr>
              <a:t>Mean shift clustering</a:t>
            </a:r>
            <a:endParaRPr lang="en-US">
              <a:solidFill>
                <a:srgbClr val="1D1D1D"/>
              </a:solidFill>
            </a:endParaRPr>
          </a:p>
        </p:txBody>
      </p:sp>
      <p:sp>
        <p:nvSpPr>
          <p:cNvPr id="3" name="Content Placeholder 2">
            <a:extLst>
              <a:ext uri="{FF2B5EF4-FFF2-40B4-BE49-F238E27FC236}">
                <a16:creationId xmlns:a16="http://schemas.microsoft.com/office/drawing/2014/main" id="{576C1C3B-43D7-2107-2B81-4C701F798550}"/>
              </a:ext>
            </a:extLst>
          </p:cNvPr>
          <p:cNvSpPr>
            <a:spLocks noGrp="1"/>
          </p:cNvSpPr>
          <p:nvPr>
            <p:ph idx="1"/>
          </p:nvPr>
        </p:nvSpPr>
        <p:spPr>
          <a:xfrm>
            <a:off x="2231136" y="2638044"/>
            <a:ext cx="7729728" cy="3101983"/>
          </a:xfrm>
        </p:spPr>
        <p:txBody>
          <a:bodyPr>
            <a:normAutofit/>
          </a:bodyPr>
          <a:lstStyle/>
          <a:p>
            <a:r>
              <a:rPr lang="en-US">
                <a:effectLst/>
                <a:latin typeface="Calibri" panose="020F0502020204030204" pitchFamily="34" charset="0"/>
                <a:ea typeface="Times New Roman" panose="02020603050405020304" pitchFamily="18" charset="0"/>
              </a:rPr>
              <a:t>Mean shift clustering is a non-parametric, iterative algorithm used for clustering data points and for image segmentation. Unlike the popular k-means clustering which requires the number of clusters to be specified in advance, mean shift does not require prior knowledge about the number of clusters. It works by assigning each data point to the cluster whose mean is closest to it.</a:t>
            </a:r>
            <a:endParaRPr lang="en-US">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770990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695EF-BA21-8660-3D39-B8ADD13CDB92}"/>
              </a:ext>
            </a:extLst>
          </p:cNvPr>
          <p:cNvSpPr>
            <a:spLocks noGrp="1"/>
          </p:cNvSpPr>
          <p:nvPr>
            <p:ph type="title"/>
          </p:nvPr>
        </p:nvSpPr>
        <p:spPr>
          <a:xfrm>
            <a:off x="685800" y="764373"/>
            <a:ext cx="3687417" cy="1920372"/>
          </a:xfrm>
        </p:spPr>
        <p:txBody>
          <a:bodyPr>
            <a:normAutofit/>
          </a:bodyPr>
          <a:lstStyle/>
          <a:p>
            <a:pPr algn="l"/>
            <a:r>
              <a:rPr lang="tr-TR" sz="3600" dirty="0">
                <a:solidFill>
                  <a:schemeClr val="tx1"/>
                </a:solidFill>
              </a:rPr>
              <a:t>Process</a:t>
            </a:r>
            <a:endParaRPr lang="en-US" sz="3600" dirty="0">
              <a:solidFill>
                <a:schemeClr val="tx1"/>
              </a:solidFill>
            </a:endParaRPr>
          </a:p>
        </p:txBody>
      </p:sp>
      <p:sp>
        <p:nvSpPr>
          <p:cNvPr id="3" name="Content Placeholder 2">
            <a:extLst>
              <a:ext uri="{FF2B5EF4-FFF2-40B4-BE49-F238E27FC236}">
                <a16:creationId xmlns:a16="http://schemas.microsoft.com/office/drawing/2014/main" id="{DA3F5AEE-BA80-4591-D672-359A2716FC84}"/>
              </a:ext>
            </a:extLst>
          </p:cNvPr>
          <p:cNvSpPr>
            <a:spLocks noGrp="1"/>
          </p:cNvSpPr>
          <p:nvPr>
            <p:ph idx="1"/>
          </p:nvPr>
        </p:nvSpPr>
        <p:spPr>
          <a:xfrm>
            <a:off x="685800" y="2821774"/>
            <a:ext cx="3687417" cy="3148329"/>
          </a:xfrm>
        </p:spPr>
        <p:txBody>
          <a:bodyPr>
            <a:normAutofit fontScale="85000" lnSpcReduction="10000"/>
          </a:bodyPr>
          <a:lstStyle/>
          <a:p>
            <a:pPr>
              <a:spcAft>
                <a:spcPts val="750"/>
              </a:spcAft>
            </a:pPr>
            <a:r>
              <a:rPr lang="en-US" sz="1800" b="1" dirty="0">
                <a:solidFill>
                  <a:schemeClr val="tx1"/>
                </a:solidFill>
                <a:effectLst/>
                <a:latin typeface="Calibri" panose="020F0502020204030204" pitchFamily="34" charset="0"/>
                <a:ea typeface="Times New Roman" panose="02020603050405020304" pitchFamily="18" charset="0"/>
              </a:rPr>
              <a:t>Step 1:</a:t>
            </a:r>
            <a:r>
              <a:rPr lang="en-US" sz="1800" dirty="0">
                <a:solidFill>
                  <a:schemeClr val="tx1"/>
                </a:solidFill>
                <a:effectLst/>
                <a:latin typeface="Calibri" panose="020F0502020204030204" pitchFamily="34" charset="0"/>
                <a:ea typeface="Times New Roman" panose="02020603050405020304" pitchFamily="18" charset="0"/>
              </a:rPr>
              <a:t> . </a:t>
            </a:r>
            <a:r>
              <a:rPr lang="tr-TR" sz="1800" dirty="0">
                <a:solidFill>
                  <a:schemeClr val="tx1"/>
                </a:solidFill>
                <a:latin typeface="Calibri" panose="020F0502020204030204" pitchFamily="34" charset="0"/>
                <a:ea typeface="Times New Roman" panose="02020603050405020304" pitchFamily="18" charset="0"/>
              </a:rPr>
              <a:t>D</a:t>
            </a:r>
            <a:r>
              <a:rPr lang="en-US" sz="1800" dirty="0" err="1">
                <a:solidFill>
                  <a:schemeClr val="tx1"/>
                </a:solidFill>
                <a:effectLst/>
                <a:latin typeface="Calibri" panose="020F0502020204030204" pitchFamily="34" charset="0"/>
                <a:ea typeface="Times New Roman" panose="02020603050405020304" pitchFamily="18" charset="0"/>
              </a:rPr>
              <a:t>evices</a:t>
            </a:r>
            <a:r>
              <a:rPr lang="tr-TR" sz="1800" dirty="0">
                <a:solidFill>
                  <a:schemeClr val="tx1"/>
                </a:solidFill>
                <a:effectLst/>
                <a:latin typeface="Calibri" panose="020F0502020204030204" pitchFamily="34" charset="0"/>
                <a:ea typeface="Times New Roman" panose="02020603050405020304" pitchFamily="18" charset="0"/>
              </a:rPr>
              <a:t> are</a:t>
            </a:r>
            <a:r>
              <a:rPr lang="en-US" sz="1800" dirty="0">
                <a:solidFill>
                  <a:schemeClr val="tx1"/>
                </a:solidFill>
                <a:effectLst/>
                <a:latin typeface="Calibri" panose="020F0502020204030204" pitchFamily="34" charset="0"/>
                <a:ea typeface="Times New Roman" panose="02020603050405020304" pitchFamily="18" charset="0"/>
              </a:rPr>
              <a:t> collect</a:t>
            </a:r>
            <a:r>
              <a:rPr lang="tr-TR" sz="1800" dirty="0">
                <a:solidFill>
                  <a:schemeClr val="tx1"/>
                </a:solidFill>
                <a:effectLst/>
                <a:latin typeface="Calibri" panose="020F0502020204030204" pitchFamily="34" charset="0"/>
                <a:ea typeface="Times New Roman" panose="02020603050405020304" pitchFamily="18" charset="0"/>
              </a:rPr>
              <a:t>ing</a:t>
            </a:r>
            <a:r>
              <a:rPr lang="en-US" sz="1800" dirty="0">
                <a:solidFill>
                  <a:schemeClr val="tx1"/>
                </a:solidFill>
                <a:effectLst/>
                <a:latin typeface="Calibri" panose="020F0502020204030204" pitchFamily="34" charset="0"/>
                <a:ea typeface="Times New Roman" panose="02020603050405020304" pitchFamily="18" charset="0"/>
              </a:rPr>
              <a:t> the data.</a:t>
            </a:r>
            <a:endParaRPr lang="en-US" sz="1800" dirty="0">
              <a:solidFill>
                <a:schemeClr val="tx1"/>
              </a:solidFill>
              <a:effectLst/>
              <a:latin typeface="Times New Roman" panose="02020603050405020304" pitchFamily="18" charset="0"/>
              <a:ea typeface="Times New Roman" panose="02020603050405020304" pitchFamily="18" charset="0"/>
            </a:endParaRPr>
          </a:p>
          <a:p>
            <a:pPr>
              <a:spcAft>
                <a:spcPts val="750"/>
              </a:spcAft>
            </a:pPr>
            <a:r>
              <a:rPr lang="en-US" sz="1800" b="1" dirty="0">
                <a:solidFill>
                  <a:schemeClr val="tx1"/>
                </a:solidFill>
                <a:effectLst/>
                <a:latin typeface="Calibri" panose="020F0502020204030204" pitchFamily="34" charset="0"/>
                <a:ea typeface="Times New Roman" panose="02020603050405020304" pitchFamily="18" charset="0"/>
              </a:rPr>
              <a:t>Step 2:</a:t>
            </a:r>
            <a:r>
              <a:rPr lang="en-US" sz="1800" dirty="0">
                <a:solidFill>
                  <a:schemeClr val="tx1"/>
                </a:solidFill>
                <a:effectLst/>
                <a:latin typeface="Calibri" panose="020F0502020204030204" pitchFamily="34" charset="0"/>
                <a:ea typeface="Times New Roman" panose="02020603050405020304" pitchFamily="18" charset="0"/>
              </a:rPr>
              <a:t> </a:t>
            </a:r>
            <a:r>
              <a:rPr lang="tr-TR" sz="1800" dirty="0">
                <a:solidFill>
                  <a:schemeClr val="tx1"/>
                </a:solidFill>
                <a:effectLst/>
                <a:latin typeface="Calibri" panose="020F0502020204030204" pitchFamily="34" charset="0"/>
                <a:ea typeface="Times New Roman" panose="02020603050405020304" pitchFamily="18" charset="0"/>
              </a:rPr>
              <a:t>The data that devices are collect, are in anolog form at this step these datas should be converted to digital form.</a:t>
            </a:r>
            <a:r>
              <a:rPr lang="en-US" sz="1800" dirty="0">
                <a:solidFill>
                  <a:schemeClr val="tx1"/>
                </a:solidFill>
                <a:effectLst/>
                <a:latin typeface="Calibri" panose="020F0502020204030204" pitchFamily="34" charset="0"/>
                <a:ea typeface="Times New Roman" panose="02020603050405020304" pitchFamily="18" charset="0"/>
              </a:rPr>
              <a:t> </a:t>
            </a:r>
            <a:endParaRPr lang="tr-TR" sz="1800" dirty="0">
              <a:solidFill>
                <a:schemeClr val="tx1"/>
              </a:solidFill>
              <a:effectLst/>
              <a:latin typeface="Calibri" panose="020F0502020204030204" pitchFamily="34" charset="0"/>
              <a:ea typeface="Times New Roman" panose="02020603050405020304" pitchFamily="18" charset="0"/>
            </a:endParaRPr>
          </a:p>
          <a:p>
            <a:pPr>
              <a:spcAft>
                <a:spcPts val="750"/>
              </a:spcAft>
            </a:pPr>
            <a:r>
              <a:rPr lang="en-US" sz="1800" b="1" dirty="0">
                <a:solidFill>
                  <a:schemeClr val="tx1"/>
                </a:solidFill>
                <a:effectLst/>
                <a:latin typeface="Calibri" panose="020F0502020204030204" pitchFamily="34" charset="0"/>
                <a:ea typeface="Times New Roman" panose="02020603050405020304" pitchFamily="18" charset="0"/>
              </a:rPr>
              <a:t>Step 3</a:t>
            </a:r>
            <a:r>
              <a:rPr lang="en-US" sz="1800" dirty="0">
                <a:solidFill>
                  <a:schemeClr val="tx1"/>
                </a:solidFill>
                <a:effectLst/>
                <a:latin typeface="Calibri" panose="020F0502020204030204" pitchFamily="34" charset="0"/>
                <a:ea typeface="Times New Roman" panose="02020603050405020304" pitchFamily="18" charset="0"/>
              </a:rPr>
              <a:t>: </a:t>
            </a:r>
            <a:r>
              <a:rPr lang="tr-TR" sz="1800" dirty="0">
                <a:solidFill>
                  <a:schemeClr val="tx1"/>
                </a:solidFill>
                <a:effectLst/>
                <a:latin typeface="Calibri" panose="020F0502020204030204" pitchFamily="34" charset="0"/>
                <a:ea typeface="Times New Roman" panose="02020603050405020304" pitchFamily="18" charset="0"/>
              </a:rPr>
              <a:t>At this step </a:t>
            </a:r>
            <a:r>
              <a:rPr lang="en-US" sz="1800" dirty="0">
                <a:solidFill>
                  <a:schemeClr val="tx1"/>
                </a:solidFill>
                <a:effectLst/>
                <a:latin typeface="Calibri" panose="020F0502020204030204" pitchFamily="34" charset="0"/>
                <a:ea typeface="Times New Roman" panose="02020603050405020304" pitchFamily="18" charset="0"/>
              </a:rPr>
              <a:t>data</a:t>
            </a:r>
            <a:r>
              <a:rPr lang="tr-TR" sz="1800" dirty="0">
                <a:solidFill>
                  <a:schemeClr val="tx1"/>
                </a:solidFill>
                <a:effectLst/>
                <a:latin typeface="Calibri" panose="020F0502020204030204" pitchFamily="34" charset="0"/>
                <a:ea typeface="Times New Roman" panose="02020603050405020304" pitchFamily="18" charset="0"/>
              </a:rPr>
              <a:t>s are sending to</a:t>
            </a:r>
            <a:r>
              <a:rPr lang="en-US" sz="1800" dirty="0">
                <a:solidFill>
                  <a:schemeClr val="tx1"/>
                </a:solidFill>
                <a:effectLst/>
                <a:latin typeface="Calibri" panose="020F0502020204030204" pitchFamily="34" charset="0"/>
                <a:ea typeface="Times New Roman" panose="02020603050405020304" pitchFamily="18" charset="0"/>
              </a:rPr>
              <a:t> center or Cloud</a:t>
            </a:r>
            <a:r>
              <a:rPr lang="tr-TR" sz="1800" dirty="0">
                <a:solidFill>
                  <a:schemeClr val="tx1"/>
                </a:solidFill>
                <a:effectLst/>
                <a:latin typeface="Calibri" panose="020F0502020204030204" pitchFamily="34" charset="0"/>
                <a:ea typeface="Times New Roman" panose="02020603050405020304" pitchFamily="18" charset="0"/>
              </a:rPr>
              <a:t> for storage</a:t>
            </a:r>
            <a:r>
              <a:rPr lang="en-US" sz="1800" dirty="0">
                <a:solidFill>
                  <a:schemeClr val="tx1"/>
                </a:solidFill>
                <a:effectLst/>
                <a:latin typeface="Calibri" panose="020F0502020204030204" pitchFamily="34" charset="0"/>
                <a:ea typeface="Times New Roman" panose="02020603050405020304" pitchFamily="18" charset="0"/>
              </a:rPr>
              <a:t>.</a:t>
            </a:r>
            <a:endParaRPr lang="en-US" sz="1800" dirty="0">
              <a:solidFill>
                <a:schemeClr val="tx1"/>
              </a:solidFill>
              <a:effectLst/>
              <a:latin typeface="Times New Roman" panose="02020603050405020304" pitchFamily="18" charset="0"/>
              <a:ea typeface="Times New Roman" panose="02020603050405020304" pitchFamily="18" charset="0"/>
            </a:endParaRPr>
          </a:p>
          <a:p>
            <a:pPr>
              <a:spcAft>
                <a:spcPts val="750"/>
              </a:spcAft>
            </a:pPr>
            <a:r>
              <a:rPr lang="en-US" sz="1800" b="1" dirty="0">
                <a:solidFill>
                  <a:schemeClr val="tx1"/>
                </a:solidFill>
                <a:effectLst/>
                <a:latin typeface="Calibri" panose="020F0502020204030204" pitchFamily="34" charset="0"/>
                <a:ea typeface="Times New Roman" panose="02020603050405020304" pitchFamily="18" charset="0"/>
              </a:rPr>
              <a:t>Step 4</a:t>
            </a:r>
            <a:r>
              <a:rPr lang="en-US" sz="1800" dirty="0">
                <a:solidFill>
                  <a:schemeClr val="tx1"/>
                </a:solidFill>
                <a:effectLst/>
                <a:latin typeface="Calibri" panose="020F0502020204030204" pitchFamily="34" charset="0"/>
                <a:ea typeface="Times New Roman" panose="02020603050405020304" pitchFamily="18" charset="0"/>
              </a:rPr>
              <a:t>: </a:t>
            </a:r>
            <a:r>
              <a:rPr lang="tr-TR" sz="1800" dirty="0">
                <a:solidFill>
                  <a:schemeClr val="tx1"/>
                </a:solidFill>
                <a:effectLst/>
                <a:latin typeface="Calibri" panose="020F0502020204030204" pitchFamily="34" charset="0"/>
                <a:ea typeface="Times New Roman" panose="02020603050405020304" pitchFamily="18" charset="0"/>
              </a:rPr>
              <a:t>At this step we analyze the data with using data analytic tecniques , machine learning and also AI for effective decision making</a:t>
            </a:r>
            <a:r>
              <a:rPr lang="en-US" sz="1800" dirty="0">
                <a:solidFill>
                  <a:schemeClr val="tx1"/>
                </a:solidFill>
                <a:effectLst/>
                <a:latin typeface="Calibri" panose="020F0502020204030204" pitchFamily="34" charset="0"/>
                <a:ea typeface="Times New Roman" panose="02020603050405020304" pitchFamily="18" charset="0"/>
              </a:rPr>
              <a:t>.</a:t>
            </a:r>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US" sz="1600" dirty="0">
              <a:solidFill>
                <a:schemeClr val="bg1"/>
              </a:solidFill>
            </a:endParaRPr>
          </a:p>
        </p:txBody>
      </p:sp>
      <p:pic>
        <p:nvPicPr>
          <p:cNvPr id="4" name="Picture 3" descr="What can IoT do for healthcare?">
            <a:extLst>
              <a:ext uri="{FF2B5EF4-FFF2-40B4-BE49-F238E27FC236}">
                <a16:creationId xmlns:a16="http://schemas.microsoft.com/office/drawing/2014/main" id="{E2FF8DBB-68EB-8A18-FDD9-6AFBF611B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279475" y="2136007"/>
            <a:ext cx="6269058" cy="2585986"/>
          </a:xfrm>
          <a:prstGeom prst="rect">
            <a:avLst/>
          </a:prstGeom>
          <a:noFill/>
        </p:spPr>
      </p:pic>
    </p:spTree>
    <p:extLst>
      <p:ext uri="{BB962C8B-B14F-4D97-AF65-F5344CB8AC3E}">
        <p14:creationId xmlns:p14="http://schemas.microsoft.com/office/powerpoint/2010/main" val="289493477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9C66D-50AE-6886-215C-6CF79195B117}"/>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tr-TR" dirty="0"/>
              <a:t>How ıt works</a:t>
            </a:r>
            <a:endParaRPr lang="en-US" dirty="0"/>
          </a:p>
        </p:txBody>
      </p:sp>
      <p:sp useBgFill="1">
        <p:nvSpPr>
          <p:cNvPr id="11" name="Rectangle 10">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3CEC27B-861E-88F1-6367-CE31005DDE3F}"/>
              </a:ext>
            </a:extLst>
          </p:cNvPr>
          <p:cNvGraphicFramePr>
            <a:graphicFrameLocks noGrp="1"/>
          </p:cNvGraphicFramePr>
          <p:nvPr>
            <p:ph idx="1"/>
            <p:extLst>
              <p:ext uri="{D42A27DB-BD31-4B8C-83A1-F6EECF244321}">
                <p14:modId xmlns:p14="http://schemas.microsoft.com/office/powerpoint/2010/main" val="3813855186"/>
              </p:ext>
            </p:extLst>
          </p:nvPr>
        </p:nvGraphicFramePr>
        <p:xfrm>
          <a:off x="5397500" y="639763"/>
          <a:ext cx="6151563" cy="5873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7820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E12FD5-1F54-6ADD-8C63-82ABF77B9625}"/>
              </a:ext>
            </a:extLst>
          </p:cNvPr>
          <p:cNvSpPr>
            <a:spLocks noGrp="1"/>
          </p:cNvSpPr>
          <p:nvPr>
            <p:ph idx="1"/>
          </p:nvPr>
        </p:nvSpPr>
        <p:spPr>
          <a:xfrm>
            <a:off x="643467" y="2638044"/>
            <a:ext cx="6242715" cy="3415622"/>
          </a:xfrm>
        </p:spPr>
        <p:txBody>
          <a:bodyPr>
            <a:normAutofit/>
          </a:bodyPr>
          <a:lstStyle/>
          <a:p>
            <a:pPr marL="0" indent="0">
              <a:buNone/>
            </a:pPr>
            <a:r>
              <a:rPr lang="en-US">
                <a:solidFill>
                  <a:schemeClr val="bg1"/>
                </a:solidFill>
                <a:effectLst/>
                <a:latin typeface="Calibri" panose="020F0502020204030204" pitchFamily="34" charset="0"/>
                <a:ea typeface="Times New Roman" panose="02020603050405020304" pitchFamily="18" charset="0"/>
              </a:rPr>
              <a:t>Advantages:</a:t>
            </a:r>
            <a:endParaRPr lang="en-US">
              <a:solidFill>
                <a:schemeClr val="bg1"/>
              </a:solidFill>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a:solidFill>
                  <a:schemeClr val="bg1"/>
                </a:solidFill>
                <a:effectLst/>
                <a:latin typeface="Calibri" panose="020F0502020204030204" pitchFamily="34" charset="0"/>
                <a:ea typeface="Times New Roman" panose="02020603050405020304" pitchFamily="18" charset="0"/>
              </a:rPr>
              <a:t>It can find arbitrarily shaped clusters.</a:t>
            </a:r>
            <a:endParaRPr lang="en-US">
              <a:solidFill>
                <a:schemeClr val="bg1"/>
              </a:solidFill>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a:solidFill>
                  <a:schemeClr val="bg1"/>
                </a:solidFill>
                <a:effectLst/>
                <a:latin typeface="Calibri" panose="020F0502020204030204" pitchFamily="34" charset="0"/>
                <a:ea typeface="Times New Roman" panose="02020603050405020304" pitchFamily="18" charset="0"/>
              </a:rPr>
              <a:t>No need to specify the number of clusters in advance.</a:t>
            </a:r>
            <a:endParaRPr lang="tr-TR">
              <a:solidFill>
                <a:schemeClr val="bg1"/>
              </a:solidFill>
              <a:effectLst/>
              <a:latin typeface="Calibri" panose="020F0502020204030204" pitchFamily="34" charset="0"/>
              <a:ea typeface="Times New Roman" panose="02020603050405020304" pitchFamily="18" charset="0"/>
            </a:endParaRPr>
          </a:p>
          <a:p>
            <a:pPr marL="0" lvl="0" indent="0">
              <a:buNone/>
            </a:pPr>
            <a:endParaRPr lang="en-US">
              <a:solidFill>
                <a:schemeClr val="bg1"/>
              </a:solidFill>
              <a:effectLst/>
              <a:latin typeface="Times New Roman" panose="02020603050405020304" pitchFamily="18" charset="0"/>
              <a:ea typeface="Times New Roman" panose="02020603050405020304" pitchFamily="18" charset="0"/>
            </a:endParaRPr>
          </a:p>
          <a:p>
            <a:pPr marL="0" indent="0">
              <a:buNone/>
            </a:pPr>
            <a:r>
              <a:rPr lang="en-US">
                <a:solidFill>
                  <a:schemeClr val="bg1"/>
                </a:solidFill>
                <a:effectLst/>
                <a:latin typeface="Calibri" panose="020F0502020204030204" pitchFamily="34" charset="0"/>
                <a:ea typeface="Times New Roman" panose="02020603050405020304" pitchFamily="18" charset="0"/>
              </a:rPr>
              <a:t>Disadvantages:</a:t>
            </a:r>
            <a:endParaRPr lang="en-US">
              <a:solidFill>
                <a:schemeClr val="bg1"/>
              </a:solidFill>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a:solidFill>
                  <a:schemeClr val="bg1"/>
                </a:solidFill>
                <a:effectLst/>
                <a:latin typeface="Calibri" panose="020F0502020204030204" pitchFamily="34" charset="0"/>
                <a:ea typeface="Times New Roman" panose="02020603050405020304" pitchFamily="18" charset="0"/>
              </a:rPr>
              <a:t>Choice of bandwidth parameter can greatly affect results.</a:t>
            </a:r>
            <a:endParaRPr lang="en-US">
              <a:solidFill>
                <a:schemeClr val="bg1"/>
              </a:solidFill>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a:solidFill>
                  <a:schemeClr val="bg1"/>
                </a:solidFill>
                <a:effectLst/>
                <a:latin typeface="Calibri" panose="020F0502020204030204" pitchFamily="34" charset="0"/>
                <a:ea typeface="Times New Roman" panose="02020603050405020304" pitchFamily="18" charset="0"/>
              </a:rPr>
              <a:t>Computationally more intensive than some other clustering algorithms like k-means.</a:t>
            </a:r>
            <a:endParaRPr lang="en-US">
              <a:solidFill>
                <a:schemeClr val="bg1"/>
              </a:solidFill>
              <a:effectLst/>
              <a:latin typeface="Times New Roman" panose="02020603050405020304" pitchFamily="18" charset="0"/>
              <a:ea typeface="Times New Roman" panose="02020603050405020304" pitchFamily="18" charset="0"/>
            </a:endParaRPr>
          </a:p>
          <a:p>
            <a:endParaRPr lang="en-US">
              <a:solidFill>
                <a:schemeClr val="bg1"/>
              </a:solidFill>
            </a:endParaRPr>
          </a:p>
        </p:txBody>
      </p:sp>
      <p:pic>
        <p:nvPicPr>
          <p:cNvPr id="4" name="Picture 4" descr="Top 12 LLC Advantages and Disadvantages | Corporate Direct">
            <a:extLst>
              <a:ext uri="{FF2B5EF4-FFF2-40B4-BE49-F238E27FC236}">
                <a16:creationId xmlns:a16="http://schemas.microsoft.com/office/drawing/2014/main" id="{2F824DFC-993D-48B5-EAEF-BCB2D9762C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19870" y="1614253"/>
            <a:ext cx="3428662" cy="342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738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19B57D-47FA-FBC6-0957-3B93F6B8F113}"/>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tr-TR">
                <a:solidFill>
                  <a:schemeClr val="bg1"/>
                </a:solidFill>
              </a:rPr>
              <a:t>applıcatıons</a:t>
            </a:r>
            <a:endParaRPr lang="en-US">
              <a:solidFill>
                <a:schemeClr val="bg1"/>
              </a:solidFill>
            </a:endParaRPr>
          </a:p>
        </p:txBody>
      </p:sp>
      <p:sp>
        <p:nvSpPr>
          <p:cNvPr id="3" name="Content Placeholder 2">
            <a:extLst>
              <a:ext uri="{FF2B5EF4-FFF2-40B4-BE49-F238E27FC236}">
                <a16:creationId xmlns:a16="http://schemas.microsoft.com/office/drawing/2014/main" id="{73D21AAA-F29A-71B0-3198-12B075115A8D}"/>
              </a:ext>
            </a:extLst>
          </p:cNvPr>
          <p:cNvSpPr>
            <a:spLocks noGrp="1"/>
          </p:cNvSpPr>
          <p:nvPr>
            <p:ph idx="1"/>
          </p:nvPr>
        </p:nvSpPr>
        <p:spPr>
          <a:xfrm>
            <a:off x="643467" y="2638044"/>
            <a:ext cx="6242715" cy="3415622"/>
          </a:xfrm>
        </p:spPr>
        <p:txBody>
          <a:bodyPr>
            <a:normAutofit/>
          </a:bodyPr>
          <a:lstStyle/>
          <a:p>
            <a:pPr marL="342900" lvl="0" indent="-342900">
              <a:lnSpc>
                <a:spcPct val="90000"/>
              </a:lnSpc>
              <a:buFont typeface="Symbol" panose="05050102010706020507" pitchFamily="18" charset="2"/>
              <a:buChar char=""/>
            </a:pPr>
            <a:r>
              <a:rPr lang="en-US" sz="900" dirty="0">
                <a:solidFill>
                  <a:schemeClr val="bg1"/>
                </a:solidFill>
                <a:effectLst/>
                <a:latin typeface="Calibri" panose="020F0502020204030204" pitchFamily="34" charset="0"/>
                <a:ea typeface="Times New Roman" panose="02020603050405020304" pitchFamily="18" charset="0"/>
              </a:rPr>
              <a:t>Personalized Recommendations: Based on the past behavior and preferences of tourists, data can be clustered to create profiles or segments of tourists. Using mean shift clustering, these segments can be dynamically adjusted without predetermining the number of segments. This allows for personalized recommendations, such as destinations, activities, or even travel packages that would most likely appeal to these segments.</a:t>
            </a:r>
            <a:endParaRPr lang="en-US" sz="9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900" dirty="0">
                <a:solidFill>
                  <a:schemeClr val="bg1"/>
                </a:solidFill>
                <a:effectLst/>
                <a:latin typeface="Calibri" panose="020F0502020204030204" pitchFamily="34" charset="0"/>
                <a:ea typeface="Times New Roman" panose="02020603050405020304" pitchFamily="18" charset="0"/>
              </a:rPr>
              <a:t>Image-based Attractions Recognition: When tourists upload images to platforms or use augmented reality apps, mean shift clustering can be applied for image segmentation, which can identify different objects or attractions in the picture. Once recognized, additional information about these attractions can be provided to the tourist.</a:t>
            </a:r>
            <a:endParaRPr lang="en-US" sz="9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900" dirty="0">
                <a:solidFill>
                  <a:schemeClr val="bg1"/>
                </a:solidFill>
                <a:effectLst/>
                <a:latin typeface="Calibri" panose="020F0502020204030204" pitchFamily="34" charset="0"/>
                <a:ea typeface="Times New Roman" panose="02020603050405020304" pitchFamily="18" charset="0"/>
              </a:rPr>
              <a:t>Crowd Management: Sensors and IoT devices can track the movement and density of tourists in popular destinations. Mean shift clustering can help in identifying dense clusters of tourists in real-time, helping authorities manage crowds, reduce congestion, and enhance visitor experiences.</a:t>
            </a:r>
            <a:endParaRPr lang="en-US" sz="9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900" dirty="0">
                <a:solidFill>
                  <a:schemeClr val="bg1"/>
                </a:solidFill>
                <a:effectLst/>
                <a:latin typeface="Calibri" panose="020F0502020204030204" pitchFamily="34" charset="0"/>
                <a:ea typeface="Times New Roman" panose="02020603050405020304" pitchFamily="18" charset="0"/>
              </a:rPr>
              <a:t>Identifying Patterns in Feedback and Reviews: Tourists frequently leave feedback, reviews, or comments on platforms or with service providers. Mean shift clustering can help in segmenting this unstructured data to identify common sentiments or themes which can then be addressed to improve services.</a:t>
            </a:r>
            <a:endParaRPr lang="en-US" sz="9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900" dirty="0">
                <a:solidFill>
                  <a:schemeClr val="bg1"/>
                </a:solidFill>
                <a:effectLst/>
                <a:latin typeface="Calibri" panose="020F0502020204030204" pitchFamily="34" charset="0"/>
                <a:ea typeface="Times New Roman" panose="02020603050405020304" pitchFamily="18" charset="0"/>
              </a:rPr>
              <a:t>Event Management: For events that attract large numbers of tourists, such as festivals or concerts, mean shift clustering can help identify patterns in attendance, preferences, or behavior. This can guide event organizers in planning better experiences, such as targeted marketing or adjusting event schedules.</a:t>
            </a:r>
            <a:endParaRPr lang="en-US" sz="9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900" dirty="0">
                <a:solidFill>
                  <a:schemeClr val="bg1"/>
                </a:solidFill>
                <a:effectLst/>
                <a:latin typeface="Calibri" panose="020F0502020204030204" pitchFamily="34" charset="0"/>
                <a:ea typeface="Times New Roman" panose="02020603050405020304" pitchFamily="18" charset="0"/>
              </a:rPr>
              <a:t>Tourist Route Planning: By analyzing the GPS data of tourists, mean shift clustering can be used to identify popular routes, stops, and patterns in tourist movement. This information can help in designing more effective and enjoyable tour routes.</a:t>
            </a:r>
            <a:endParaRPr lang="en-US" sz="9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endParaRPr lang="en-US" sz="900" dirty="0">
              <a:solidFill>
                <a:schemeClr val="bg1"/>
              </a:solidFill>
            </a:endParaRPr>
          </a:p>
        </p:txBody>
      </p:sp>
      <p:pic>
        <p:nvPicPr>
          <p:cNvPr id="7" name="Graphic 6" descr="Target Audience">
            <a:extLst>
              <a:ext uri="{FF2B5EF4-FFF2-40B4-BE49-F238E27FC236}">
                <a16:creationId xmlns:a16="http://schemas.microsoft.com/office/drawing/2014/main" id="{23522276-ED9F-FB87-E1E4-3749CA3EC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293798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F78AE-E2DA-6883-361C-0B3C61F4D8E7}"/>
              </a:ext>
            </a:extLst>
          </p:cNvPr>
          <p:cNvSpPr>
            <a:spLocks noGrp="1"/>
          </p:cNvSpPr>
          <p:nvPr>
            <p:ph type="title"/>
          </p:nvPr>
        </p:nvSpPr>
        <p:spPr>
          <a:xfrm>
            <a:off x="6336145" y="244533"/>
            <a:ext cx="5204137" cy="660631"/>
          </a:xfrm>
        </p:spPr>
        <p:txBody>
          <a:bodyPr>
            <a:normAutofit fontScale="90000"/>
          </a:bodyPr>
          <a:lstStyle/>
          <a:p>
            <a:r>
              <a:rPr lang="tr-TR" dirty="0"/>
              <a:t>example</a:t>
            </a:r>
            <a:endParaRPr lang="en-US" dirty="0"/>
          </a:p>
        </p:txBody>
      </p:sp>
      <p:sp>
        <p:nvSpPr>
          <p:cNvPr id="3" name="Content Placeholder 2">
            <a:extLst>
              <a:ext uri="{FF2B5EF4-FFF2-40B4-BE49-F238E27FC236}">
                <a16:creationId xmlns:a16="http://schemas.microsoft.com/office/drawing/2014/main" id="{27599F18-0141-13B7-81C4-BC9FC4FBE2C6}"/>
              </a:ext>
            </a:extLst>
          </p:cNvPr>
          <p:cNvSpPr>
            <a:spLocks noGrp="1"/>
          </p:cNvSpPr>
          <p:nvPr>
            <p:ph idx="1"/>
          </p:nvPr>
        </p:nvSpPr>
        <p:spPr>
          <a:xfrm>
            <a:off x="6278140" y="1058627"/>
            <a:ext cx="5553642" cy="2127918"/>
          </a:xfrm>
        </p:spPr>
        <p:txBody>
          <a:bodyPr>
            <a:normAutofit fontScale="70000" lnSpcReduction="20000"/>
          </a:bodyPr>
          <a:lstStyle/>
          <a:p>
            <a:r>
              <a:rPr lang="en-US" sz="1800" dirty="0">
                <a:solidFill>
                  <a:srgbClr val="000000"/>
                </a:solidFill>
                <a:effectLst/>
                <a:latin typeface="Calibri" panose="020F0502020204030204" pitchFamily="34" charset="0"/>
                <a:ea typeface="Times New Roman" panose="02020603050405020304" pitchFamily="18" charset="0"/>
              </a:rPr>
              <a:t>By using the </a:t>
            </a:r>
            <a:r>
              <a:rPr lang="en-US" sz="1800" dirty="0" err="1">
                <a:solidFill>
                  <a:srgbClr val="000000"/>
                </a:solidFill>
                <a:effectLst/>
                <a:latin typeface="Calibri" panose="020F0502020204030204" pitchFamily="34" charset="0"/>
                <a:ea typeface="Times New Roman" panose="02020603050405020304" pitchFamily="18" charset="0"/>
              </a:rPr>
              <a:t>MeanShift</a:t>
            </a:r>
            <a:r>
              <a:rPr lang="en-US" sz="1800" dirty="0">
                <a:solidFill>
                  <a:srgbClr val="000000"/>
                </a:solidFill>
                <a:effectLst/>
                <a:latin typeface="Calibri" panose="020F0502020204030204" pitchFamily="34" charset="0"/>
                <a:ea typeface="Times New Roman" panose="02020603050405020304" pitchFamily="18" charset="0"/>
              </a:rPr>
              <a:t> clustering from the </a:t>
            </a:r>
            <a:r>
              <a:rPr lang="en-US" sz="1800" dirty="0" err="1">
                <a:solidFill>
                  <a:srgbClr val="000000"/>
                </a:solidFill>
                <a:effectLst/>
                <a:latin typeface="Calibri" panose="020F0502020204030204" pitchFamily="34" charset="0"/>
                <a:ea typeface="Times New Roman" panose="02020603050405020304" pitchFamily="18" charset="0"/>
              </a:rPr>
              <a:t>sklearn</a:t>
            </a:r>
            <a:r>
              <a:rPr lang="en-US" sz="1800" dirty="0">
                <a:solidFill>
                  <a:srgbClr val="000000"/>
                </a:solidFill>
                <a:effectLst/>
                <a:latin typeface="Calibri" panose="020F0502020204030204" pitchFamily="34" charset="0"/>
                <a:ea typeface="Times New Roman" panose="02020603050405020304" pitchFamily="18" charset="0"/>
              </a:rPr>
              <a:t> library. This example clusters tourist locations based on their latitude and longitude. The goal is to identify areas of interest where tourists tend to visit the most.</a:t>
            </a:r>
            <a:r>
              <a:rPr lang="en-US" sz="1800" dirty="0">
                <a:effectLst/>
                <a:latin typeface="Calibri" panose="020F050202020403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Let's imagine a dataset where we have the coordinates of various tourist attractions or places tourists visited in a city</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This example uses dummy data, but in a real-world scenario, we might pull the location data from a database, an API, or other sources.</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Here, the locations of tourist attractions or activities are clustered based on proximity. The identified cluster centers can be considered areas with a high density of tourist attractions or activities.</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6005B845-2F63-7866-012D-6A83DD4913A8}"/>
              </a:ext>
            </a:extLst>
          </p:cNvPr>
          <p:cNvPicPr>
            <a:picLocks noChangeAspect="1"/>
          </p:cNvPicPr>
          <p:nvPr/>
        </p:nvPicPr>
        <p:blipFill>
          <a:blip r:embed="rId2"/>
          <a:stretch>
            <a:fillRect/>
          </a:stretch>
        </p:blipFill>
        <p:spPr>
          <a:xfrm>
            <a:off x="-1" y="0"/>
            <a:ext cx="6000749" cy="685800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A3DA071E-FAA1-68E0-A544-F6747E0910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6261" y="3187520"/>
            <a:ext cx="4597400" cy="3425947"/>
          </a:xfrm>
          <a:prstGeom prst="rect">
            <a:avLst/>
          </a:prstGeom>
          <a:noFill/>
          <a:ln>
            <a:noFill/>
          </a:ln>
        </p:spPr>
      </p:pic>
    </p:spTree>
    <p:extLst>
      <p:ext uri="{BB962C8B-B14F-4D97-AF65-F5344CB8AC3E}">
        <p14:creationId xmlns:p14="http://schemas.microsoft.com/office/powerpoint/2010/main" val="2551534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79A9-B230-5751-9AC2-CFC72F3D8B8A}"/>
              </a:ext>
            </a:extLst>
          </p:cNvPr>
          <p:cNvSpPr>
            <a:spLocks noGrp="1"/>
          </p:cNvSpPr>
          <p:nvPr>
            <p:ph type="title"/>
          </p:nvPr>
        </p:nvSpPr>
        <p:spPr>
          <a:xfrm>
            <a:off x="640079" y="640079"/>
            <a:ext cx="3402531" cy="5272242"/>
          </a:xfrm>
        </p:spPr>
        <p:txBody>
          <a:bodyPr>
            <a:normAutofit/>
          </a:bodyPr>
          <a:lstStyle/>
          <a:p>
            <a:r>
              <a:rPr lang="tr-TR">
                <a:effectLst/>
                <a:latin typeface="Calibri" panose="020F0502020204030204" pitchFamily="34" charset="0"/>
                <a:ea typeface="Calibri" panose="020F0502020204030204" pitchFamily="34" charset="0"/>
              </a:rPr>
              <a:t>8.</a:t>
            </a:r>
            <a:r>
              <a:rPr lang="en-US">
                <a:effectLst/>
                <a:latin typeface="Calibri" panose="020F0502020204030204" pitchFamily="34" charset="0"/>
                <a:ea typeface="Calibri" panose="020F0502020204030204" pitchFamily="34" charset="0"/>
              </a:rPr>
              <a:t>Multiple Linear Regression</a:t>
            </a:r>
            <a:endParaRPr lang="en-US" dirty="0"/>
          </a:p>
        </p:txBody>
      </p:sp>
      <p:sp>
        <p:nvSpPr>
          <p:cNvPr id="3" name="Content Placeholder 2">
            <a:extLst>
              <a:ext uri="{FF2B5EF4-FFF2-40B4-BE49-F238E27FC236}">
                <a16:creationId xmlns:a16="http://schemas.microsoft.com/office/drawing/2014/main" id="{D0449C0A-F977-D175-412B-FCA6F16A6F16}"/>
              </a:ext>
            </a:extLst>
          </p:cNvPr>
          <p:cNvSpPr>
            <a:spLocks noGrp="1"/>
          </p:cNvSpPr>
          <p:nvPr>
            <p:ph idx="1"/>
          </p:nvPr>
        </p:nvSpPr>
        <p:spPr>
          <a:xfrm>
            <a:off x="4672103" y="640079"/>
            <a:ext cx="6883072" cy="6071272"/>
          </a:xfrm>
        </p:spPr>
        <p:txBody>
          <a:bodyPr>
            <a:normAutofit fontScale="62500" lnSpcReduction="20000"/>
          </a:bodyPr>
          <a:lstStyle/>
          <a:p>
            <a:r>
              <a:rPr lang="en-US" dirty="0">
                <a:effectLst/>
                <a:latin typeface="Calibri" panose="020F0502020204030204" pitchFamily="34" charset="0"/>
                <a:ea typeface="Calibri" panose="020F0502020204030204" pitchFamily="34" charset="0"/>
              </a:rPr>
              <a:t>Multiple Linear Regression (MLR) is an extension of simple linear regression that predicts a dependent variable based on more than one independent variable. Essentially, while simple linear regression uses a single predictor to model a relationship with a response variable, multiple linear regression uses two or more predictors. The formula for a multiple linear regression is:</a:t>
            </a:r>
            <a:endParaRPr lang="tr-TR" dirty="0">
              <a:effectLst/>
              <a:latin typeface="Calibri" panose="020F0502020204030204" pitchFamily="34" charset="0"/>
              <a:ea typeface="Calibri" panose="020F0502020204030204" pitchFamily="34" charset="0"/>
            </a:endParaRPr>
          </a:p>
          <a:p>
            <a:endParaRPr lang="tr-TR" dirty="0">
              <a:latin typeface="Calibri" panose="020F0502020204030204" pitchFamily="34" charset="0"/>
              <a:ea typeface="Calibri" panose="020F0502020204030204" pitchFamily="34" charset="0"/>
            </a:endParaRPr>
          </a:p>
          <a:p>
            <a:endParaRPr lang="tr-TR" dirty="0">
              <a:latin typeface="Calibri" panose="020F0502020204030204" pitchFamily="34" charset="0"/>
              <a:ea typeface="Calibri" panose="020F0502020204030204" pitchFamily="34" charset="0"/>
            </a:endParaRPr>
          </a:p>
          <a:p>
            <a:endParaRPr lang="tr-TR" dirty="0">
              <a:latin typeface="Calibri" panose="020F0502020204030204" pitchFamily="34" charset="0"/>
              <a:ea typeface="Calibri" panose="020F0502020204030204" pitchFamily="34" charset="0"/>
            </a:endParaRPr>
          </a:p>
          <a:p>
            <a:endParaRPr lang="tr-TR" dirty="0">
              <a:latin typeface="Calibri" panose="020F0502020204030204" pitchFamily="34" charset="0"/>
              <a:ea typeface="Calibri" panose="020F0502020204030204" pitchFamily="34" charset="0"/>
            </a:endParaRPr>
          </a:p>
          <a:p>
            <a:endParaRPr lang="tr-TR" dirty="0">
              <a:latin typeface="Calibri" panose="020F0502020204030204" pitchFamily="34" charset="0"/>
              <a:ea typeface="Calibri" panose="020F0502020204030204" pitchFamily="34" charset="0"/>
            </a:endParaRPr>
          </a:p>
          <a:p>
            <a:endParaRPr lang="tr-TR" dirty="0">
              <a:latin typeface="Calibri" panose="020F0502020204030204" pitchFamily="34" charset="0"/>
              <a:ea typeface="Calibri" panose="020F0502020204030204" pitchFamily="34" charset="0"/>
            </a:endParaRPr>
          </a:p>
          <a:p>
            <a:endParaRPr lang="tr-TR" dirty="0">
              <a:latin typeface="Calibri" panose="020F0502020204030204" pitchFamily="34" charset="0"/>
              <a:ea typeface="Calibri" panose="020F0502020204030204" pitchFamily="34" charset="0"/>
            </a:endParaRPr>
          </a:p>
          <a:p>
            <a:pPr marL="0" indent="0">
              <a:buNone/>
            </a:pPr>
            <a:br>
              <a:rPr lang="tr-TR" sz="1800" dirty="0">
                <a:solidFill>
                  <a:srgbClr val="000000"/>
                </a:solidFill>
                <a:effectLst/>
                <a:latin typeface="Calibri" panose="020F0502020204030204" pitchFamily="34" charset="0"/>
                <a:ea typeface="Times New Roman" panose="02020603050405020304" pitchFamily="18" charset="0"/>
              </a:rPr>
            </a:br>
            <a:br>
              <a:rPr lang="tr-TR" sz="1800" dirty="0">
                <a:solidFill>
                  <a:srgbClr val="000000"/>
                </a:solidFill>
                <a:effectLst/>
                <a:latin typeface="Calibri" panose="020F0502020204030204" pitchFamily="34" charset="0"/>
                <a:ea typeface="Times New Roman" panose="02020603050405020304" pitchFamily="18" charset="0"/>
              </a:rPr>
            </a:br>
            <a:br>
              <a:rPr lang="tr-TR" sz="1800" dirty="0">
                <a:solidFill>
                  <a:srgbClr val="000000"/>
                </a:solidFill>
                <a:effectLst/>
                <a:latin typeface="Calibri" panose="020F0502020204030204" pitchFamily="34" charset="0"/>
                <a:ea typeface="Times New Roman" panose="02020603050405020304" pitchFamily="18" charset="0"/>
              </a:rPr>
            </a:br>
            <a:br>
              <a:rPr lang="tr-TR" sz="1800" dirty="0">
                <a:solidFill>
                  <a:srgbClr val="000000"/>
                </a:solidFill>
                <a:effectLst/>
                <a:latin typeface="Calibri" panose="020F0502020204030204" pitchFamily="34" charset="0"/>
                <a:ea typeface="Times New Roman" panose="02020603050405020304" pitchFamily="18" charset="0"/>
              </a:rPr>
            </a:br>
            <a:br>
              <a:rPr lang="tr-TR" sz="1800" dirty="0">
                <a:solidFill>
                  <a:srgbClr val="000000"/>
                </a:solidFill>
                <a:effectLst/>
                <a:latin typeface="Calibri" panose="020F0502020204030204" pitchFamily="34" charset="0"/>
                <a:ea typeface="Times New Roman" panose="02020603050405020304" pitchFamily="18" charset="0"/>
              </a:rPr>
            </a:br>
            <a:br>
              <a:rPr lang="tr-TR" sz="1800" dirty="0">
                <a:solidFill>
                  <a:srgbClr val="000000"/>
                </a:solidFill>
                <a:effectLst/>
                <a:latin typeface="Calibri" panose="020F0502020204030204" pitchFamily="34" charset="0"/>
                <a:ea typeface="Times New Roman" panose="02020603050405020304" pitchFamily="18" charset="0"/>
              </a:rPr>
            </a:br>
            <a:br>
              <a:rPr lang="tr-TR" sz="1800" dirty="0">
                <a:solidFill>
                  <a:srgbClr val="000000"/>
                </a:solidFill>
                <a:effectLst/>
                <a:latin typeface="Calibri" panose="020F0502020204030204" pitchFamily="34" charset="0"/>
                <a:ea typeface="Times New Roman" panose="02020603050405020304" pitchFamily="18" charset="0"/>
              </a:rPr>
            </a:br>
            <a:br>
              <a:rPr lang="tr-TR" sz="1800" dirty="0">
                <a:solidFill>
                  <a:srgbClr val="000000"/>
                </a:solidFill>
                <a:effectLst/>
                <a:latin typeface="Calibri" panose="020F0502020204030204" pitchFamily="34" charset="0"/>
                <a:ea typeface="Times New Roman" panose="02020603050405020304" pitchFamily="18" charset="0"/>
              </a:rPr>
            </a:br>
            <a:br>
              <a:rPr lang="tr-TR" sz="1800" dirty="0">
                <a:solidFill>
                  <a:srgbClr val="000000"/>
                </a:solidFill>
                <a:effectLst/>
                <a:latin typeface="Calibri" panose="020F0502020204030204" pitchFamily="34" charset="0"/>
                <a:ea typeface="Times New Roman" panose="02020603050405020304" pitchFamily="18" charset="0"/>
              </a:rPr>
            </a:br>
            <a:r>
              <a:rPr lang="en-US" sz="1800" dirty="0">
                <a:solidFill>
                  <a:srgbClr val="000000"/>
                </a:solidFill>
                <a:effectLst/>
                <a:latin typeface="Calibri" panose="020F0502020204030204" pitchFamily="34" charset="0"/>
                <a:ea typeface="Times New Roman" panose="02020603050405020304" pitchFamily="18" charset="0"/>
              </a:rPr>
              <a:t>Where:</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solidFill>
                  <a:srgbClr val="000000"/>
                </a:solidFill>
                <a:effectLst/>
                <a:latin typeface="Calibri" panose="020F0502020204030204" pitchFamily="34" charset="0"/>
                <a:ea typeface="Times New Roman" panose="02020603050405020304" pitchFamily="18" charset="0"/>
              </a:rPr>
              <a:t>Y is the dependent variable (the variable we are trying to predict).</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solidFill>
                  <a:srgbClr val="000000"/>
                </a:solidFill>
                <a:effectLst/>
                <a:latin typeface="Calibri" panose="020F0502020204030204" pitchFamily="34" charset="0"/>
                <a:ea typeface="Times New Roman" panose="02020603050405020304" pitchFamily="18" charset="0"/>
              </a:rPr>
              <a:t>Β</a:t>
            </a:r>
            <a:r>
              <a:rPr lang="en-US" sz="1800" baseline="-25000" dirty="0">
                <a:solidFill>
                  <a:srgbClr val="000000"/>
                </a:solidFill>
                <a:effectLst/>
                <a:latin typeface="Calibri" panose="020F0502020204030204" pitchFamily="34" charset="0"/>
                <a:ea typeface="Times New Roman" panose="02020603050405020304" pitchFamily="18" charset="0"/>
              </a:rPr>
              <a:t>0</a:t>
            </a:r>
            <a:r>
              <a:rPr lang="en-US" sz="1800" dirty="0">
                <a:solidFill>
                  <a:srgbClr val="000000"/>
                </a:solidFill>
                <a:effectLst/>
                <a:latin typeface="Calibri" panose="020F0502020204030204" pitchFamily="34" charset="0"/>
                <a:ea typeface="Times New Roman" panose="02020603050405020304" pitchFamily="18" charset="0"/>
              </a:rPr>
              <a:t>    is the y-intercept.</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solidFill>
                  <a:srgbClr val="000000"/>
                </a:solidFill>
                <a:effectLst/>
                <a:latin typeface="Calibri" panose="020F0502020204030204" pitchFamily="34" charset="0"/>
                <a:ea typeface="Times New Roman" panose="02020603050405020304" pitchFamily="18" charset="0"/>
              </a:rPr>
              <a:t>B</a:t>
            </a:r>
            <a:r>
              <a:rPr lang="en-US" sz="1800" baseline="-25000" dirty="0">
                <a:solidFill>
                  <a:srgbClr val="000000"/>
                </a:solidFill>
                <a:effectLst/>
                <a:latin typeface="Calibri" panose="020F0502020204030204" pitchFamily="34" charset="0"/>
                <a:ea typeface="Times New Roman" panose="02020603050405020304" pitchFamily="18" charset="0"/>
              </a:rPr>
              <a:t>1</a:t>
            </a:r>
            <a:r>
              <a:rPr lang="en-US" sz="1800" dirty="0">
                <a:solidFill>
                  <a:srgbClr val="000000"/>
                </a:solidFill>
                <a:effectLst/>
                <a:latin typeface="Calibri" panose="020F0502020204030204" pitchFamily="34" charset="0"/>
                <a:ea typeface="Times New Roman" panose="02020603050405020304" pitchFamily="18" charset="0"/>
              </a:rPr>
              <a:t>,B</a:t>
            </a:r>
            <a:r>
              <a:rPr lang="en-US" sz="1800" baseline="-25000" dirty="0">
                <a:solidFill>
                  <a:srgbClr val="000000"/>
                </a:solidFill>
                <a:effectLst/>
                <a:latin typeface="Calibri" panose="020F0502020204030204" pitchFamily="34" charset="0"/>
                <a:ea typeface="Times New Roman" panose="02020603050405020304" pitchFamily="18" charset="0"/>
              </a:rPr>
              <a:t>2</a:t>
            </a:r>
            <a:r>
              <a:rPr lang="en-US" sz="1800" dirty="0">
                <a:solidFill>
                  <a:srgbClr val="000000"/>
                </a:solidFill>
                <a:effectLst/>
                <a:latin typeface="Calibri" panose="020F0502020204030204" pitchFamily="34" charset="0"/>
                <a:ea typeface="Times New Roman" panose="02020603050405020304" pitchFamily="18" charset="0"/>
              </a:rPr>
              <a:t>,B</a:t>
            </a:r>
            <a:r>
              <a:rPr lang="en-US" sz="1800" baseline="-25000" dirty="0">
                <a:solidFill>
                  <a:srgbClr val="000000"/>
                </a:solidFill>
                <a:effectLst/>
                <a:latin typeface="Calibri" panose="020F0502020204030204" pitchFamily="34" charset="0"/>
                <a:ea typeface="Times New Roman" panose="02020603050405020304" pitchFamily="18" charset="0"/>
              </a:rPr>
              <a:t>3</a:t>
            </a:r>
            <a:r>
              <a:rPr lang="en-US" sz="1800" dirty="0">
                <a:solidFill>
                  <a:srgbClr val="000000"/>
                </a:solidFill>
                <a:effectLst/>
                <a:latin typeface="Calibri" panose="020F0502020204030204" pitchFamily="34" charset="0"/>
                <a:ea typeface="Times New Roman" panose="02020603050405020304" pitchFamily="18" charset="0"/>
              </a:rPr>
              <a:t>,…….,B</a:t>
            </a:r>
            <a:r>
              <a:rPr lang="en-US" sz="1800" baseline="-25000" dirty="0">
                <a:solidFill>
                  <a:srgbClr val="000000"/>
                </a:solidFill>
                <a:effectLst/>
                <a:latin typeface="Calibri" panose="020F0502020204030204" pitchFamily="34" charset="0"/>
                <a:ea typeface="Times New Roman" panose="02020603050405020304" pitchFamily="18" charset="0"/>
              </a:rPr>
              <a:t>p</a:t>
            </a:r>
            <a:r>
              <a:rPr lang="en-US" sz="1800" dirty="0">
                <a:solidFill>
                  <a:srgbClr val="000000"/>
                </a:solidFill>
                <a:effectLst/>
                <a:latin typeface="Calibri" panose="020F0502020204030204" pitchFamily="34" charset="0"/>
                <a:ea typeface="Times New Roman" panose="02020603050405020304" pitchFamily="18" charset="0"/>
              </a:rPr>
              <a:t>   are the coefficients of the independent variables X</a:t>
            </a:r>
            <a:r>
              <a:rPr lang="en-US" sz="1800" baseline="-25000" dirty="0">
                <a:solidFill>
                  <a:srgbClr val="000000"/>
                </a:solidFill>
                <a:effectLst/>
                <a:latin typeface="Calibri" panose="020F0502020204030204" pitchFamily="34" charset="0"/>
                <a:ea typeface="Times New Roman" panose="02020603050405020304" pitchFamily="18" charset="0"/>
              </a:rPr>
              <a:t>1</a:t>
            </a:r>
            <a:r>
              <a:rPr lang="en-US" sz="1800" dirty="0">
                <a:solidFill>
                  <a:srgbClr val="000000"/>
                </a:solidFill>
                <a:effectLst/>
                <a:latin typeface="Calibri" panose="020F0502020204030204" pitchFamily="34" charset="0"/>
                <a:ea typeface="Times New Roman" panose="02020603050405020304" pitchFamily="18" charset="0"/>
              </a:rPr>
              <a:t>,X</a:t>
            </a:r>
            <a:r>
              <a:rPr lang="en-US" sz="1800" baseline="-25000" dirty="0">
                <a:solidFill>
                  <a:srgbClr val="000000"/>
                </a:solidFill>
                <a:effectLst/>
                <a:latin typeface="Calibri" panose="020F0502020204030204" pitchFamily="34" charset="0"/>
                <a:ea typeface="Times New Roman" panose="02020603050405020304" pitchFamily="18" charset="0"/>
              </a:rPr>
              <a:t>2</a:t>
            </a:r>
            <a:r>
              <a:rPr lang="en-US" sz="1800" dirty="0">
                <a:solidFill>
                  <a:srgbClr val="000000"/>
                </a:solidFill>
                <a:effectLst/>
                <a:latin typeface="Calibri" panose="020F0502020204030204" pitchFamily="34" charset="0"/>
                <a:ea typeface="Times New Roman" panose="02020603050405020304" pitchFamily="18" charset="0"/>
              </a:rPr>
              <a:t>…….</a:t>
            </a:r>
            <a:r>
              <a:rPr lang="en-US" sz="1800" dirty="0" err="1">
                <a:solidFill>
                  <a:srgbClr val="000000"/>
                </a:solidFill>
                <a:effectLst/>
                <a:latin typeface="Calibri" panose="020F0502020204030204" pitchFamily="34" charset="0"/>
                <a:ea typeface="Times New Roman" panose="02020603050405020304" pitchFamily="18" charset="0"/>
              </a:rPr>
              <a:t>X</a:t>
            </a:r>
            <a:r>
              <a:rPr lang="en-US" sz="1800" baseline="-25000" dirty="0" err="1">
                <a:solidFill>
                  <a:srgbClr val="000000"/>
                </a:solidFill>
                <a:effectLst/>
                <a:latin typeface="Calibri" panose="020F0502020204030204" pitchFamily="34" charset="0"/>
                <a:ea typeface="Times New Roman" panose="02020603050405020304" pitchFamily="18" charset="0"/>
              </a:rPr>
              <a:t>p</a:t>
            </a:r>
            <a:r>
              <a:rPr lang="en-US" sz="1800" dirty="0">
                <a:solidFill>
                  <a:srgbClr val="000000"/>
                </a:solidFill>
                <a:effectLst/>
                <a:latin typeface="Calibri" panose="020F0502020204030204" pitchFamily="34" charset="0"/>
                <a:ea typeface="Times New Roman" panose="02020603050405020304" pitchFamily="18" charset="0"/>
              </a:rPr>
              <a:t> respectively. These coefficients indicate the change in Y for a one-unit change in the respective independent variable, holding all other predictors constant.</a:t>
            </a:r>
            <a:endParaRPr lang="en-US"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solidFill>
                  <a:srgbClr val="000000"/>
                </a:solidFill>
                <a:effectLst/>
                <a:latin typeface="Calibri" panose="020F0502020204030204" pitchFamily="34" charset="0"/>
                <a:ea typeface="Times New Roman" panose="02020603050405020304" pitchFamily="18" charset="0"/>
              </a:rPr>
              <a:t>ϵ represents the residual error, i.e., the difference between the observed value and the predicted value for each data point.</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4" name="Picture 3" descr="Understanding Multiple Linear Regression | by Christa Dawson | The Startup  | Medium">
            <a:extLst>
              <a:ext uri="{FF2B5EF4-FFF2-40B4-BE49-F238E27FC236}">
                <a16:creationId xmlns:a16="http://schemas.microsoft.com/office/drawing/2014/main" id="{843D9E5E-0CAE-3292-2415-AC1C094F3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87763" y="1857983"/>
            <a:ext cx="5216279" cy="2203878"/>
          </a:xfrm>
          <a:prstGeom prst="rect">
            <a:avLst/>
          </a:prstGeom>
          <a:noFill/>
          <a:ln w="31750" cap="sq">
            <a:solidFill>
              <a:srgbClr val="FFFFFF"/>
            </a:solidFill>
            <a:miter lim="800000"/>
          </a:ln>
        </p:spPr>
      </p:pic>
    </p:spTree>
    <p:extLst>
      <p:ext uri="{BB962C8B-B14F-4D97-AF65-F5344CB8AC3E}">
        <p14:creationId xmlns:p14="http://schemas.microsoft.com/office/powerpoint/2010/main" val="3918048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51BB98-EFE5-E876-A7E7-ACC08FCE97A7}"/>
              </a:ext>
            </a:extLst>
          </p:cNvPr>
          <p:cNvSpPr>
            <a:spLocks noGrp="1"/>
          </p:cNvSpPr>
          <p:nvPr>
            <p:ph type="title"/>
          </p:nvPr>
        </p:nvSpPr>
        <p:spPr>
          <a:xfrm>
            <a:off x="643466" y="643467"/>
            <a:ext cx="6242715" cy="612678"/>
          </a:xfrm>
          <a:noFill/>
          <a:ln>
            <a:solidFill>
              <a:schemeClr val="bg1"/>
            </a:solidFill>
          </a:ln>
        </p:spPr>
        <p:txBody>
          <a:bodyPr wrap="square">
            <a:normAutofit fontScale="90000"/>
          </a:bodyPr>
          <a:lstStyle/>
          <a:p>
            <a:r>
              <a:rPr lang="tr-TR">
                <a:solidFill>
                  <a:schemeClr val="bg1"/>
                </a:solidFill>
              </a:rPr>
              <a:t>Key poınts</a:t>
            </a:r>
            <a:endParaRPr lang="en-US">
              <a:solidFill>
                <a:schemeClr val="bg1"/>
              </a:solidFill>
            </a:endParaRPr>
          </a:p>
        </p:txBody>
      </p:sp>
      <p:sp>
        <p:nvSpPr>
          <p:cNvPr id="3" name="Content Placeholder 2">
            <a:extLst>
              <a:ext uri="{FF2B5EF4-FFF2-40B4-BE49-F238E27FC236}">
                <a16:creationId xmlns:a16="http://schemas.microsoft.com/office/drawing/2014/main" id="{7C7835A9-8056-79D7-8667-A6EE8DD09113}"/>
              </a:ext>
            </a:extLst>
          </p:cNvPr>
          <p:cNvSpPr>
            <a:spLocks noGrp="1"/>
          </p:cNvSpPr>
          <p:nvPr>
            <p:ph idx="1"/>
          </p:nvPr>
        </p:nvSpPr>
        <p:spPr>
          <a:xfrm>
            <a:off x="643466" y="1459345"/>
            <a:ext cx="6320751" cy="4858328"/>
          </a:xfrm>
        </p:spPr>
        <p:txBody>
          <a:bodyPr>
            <a:normAutofit/>
          </a:bodyPr>
          <a:lstStyle/>
          <a:p>
            <a:pPr marL="342900" lvl="0" indent="-342900">
              <a:lnSpc>
                <a:spcPct val="90000"/>
              </a:lnSpc>
              <a:buFont typeface="Symbol" panose="05050102010706020507" pitchFamily="18" charset="2"/>
              <a:buChar char=""/>
            </a:pPr>
            <a:r>
              <a:rPr lang="en-US" sz="1200" dirty="0">
                <a:solidFill>
                  <a:schemeClr val="bg1"/>
                </a:solidFill>
                <a:effectLst/>
                <a:latin typeface="Calibri" panose="020F0502020204030204" pitchFamily="34" charset="0"/>
                <a:ea typeface="Times New Roman" panose="02020603050405020304" pitchFamily="18" charset="0"/>
              </a:rPr>
              <a:t>Assumptions: MLR makes several assumptions, including linearity (the relationship between the independent and dependent variables is linear), independence (the residuals are independent), homoscedasticity (the residuals have constant variance), and normality (the residuals are normally distributed).</a:t>
            </a:r>
            <a:endParaRPr lang="en-US" sz="1200" dirty="0">
              <a:solidFill>
                <a:schemeClr val="bg1"/>
              </a:solidFill>
              <a:effectLst/>
              <a:latin typeface="Times New Roman" panose="02020603050405020304" pitchFamily="18" charset="0"/>
              <a:ea typeface="Times New Roman" panose="02020603050405020304" pitchFamily="18" charset="0"/>
            </a:endParaRPr>
          </a:p>
          <a:p>
            <a:pPr marL="0" indent="0">
              <a:lnSpc>
                <a:spcPct val="90000"/>
              </a:lnSpc>
              <a:buNone/>
            </a:pPr>
            <a:endParaRPr lang="en-US" sz="12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solidFill>
                  <a:schemeClr val="bg1"/>
                </a:solidFill>
                <a:effectLst/>
                <a:latin typeface="Calibri" panose="020F0502020204030204" pitchFamily="34" charset="0"/>
                <a:ea typeface="Times New Roman" panose="02020603050405020304" pitchFamily="18" charset="0"/>
              </a:rPr>
              <a:t>Multicollinearity: One important consideration in MLR is the presence of multicollinearity, which occurs when two or more independent variables are highly correlated. This can distort the coefficients and make them unreliable. Techniques like Variance Inflation Factor (VIF) can be used to detect multicollinearity.</a:t>
            </a:r>
            <a:endParaRPr lang="en-US" sz="1200" dirty="0">
              <a:solidFill>
                <a:schemeClr val="bg1"/>
              </a:solidFill>
              <a:effectLst/>
              <a:latin typeface="Times New Roman" panose="02020603050405020304" pitchFamily="18" charset="0"/>
              <a:ea typeface="Times New Roman" panose="02020603050405020304" pitchFamily="18" charset="0"/>
            </a:endParaRPr>
          </a:p>
          <a:p>
            <a:pPr marL="0" indent="0">
              <a:lnSpc>
                <a:spcPct val="90000"/>
              </a:lnSpc>
              <a:buNone/>
            </a:pPr>
            <a:endParaRPr lang="en-US" sz="12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solidFill>
                  <a:schemeClr val="bg1"/>
                </a:solidFill>
                <a:effectLst/>
                <a:latin typeface="Calibri" panose="020F0502020204030204" pitchFamily="34" charset="0"/>
                <a:ea typeface="Times New Roman" panose="02020603050405020304" pitchFamily="18" charset="0"/>
              </a:rPr>
              <a:t>Model Fit: The goodness of fit of the model can be assessed using metrics like R-squared, which explains the proportion of the variance in the dependent variable that's predicted from the independent variables.</a:t>
            </a:r>
            <a:endParaRPr lang="en-US" sz="1200" dirty="0">
              <a:solidFill>
                <a:schemeClr val="bg1"/>
              </a:solidFill>
              <a:effectLst/>
              <a:latin typeface="Times New Roman" panose="02020603050405020304" pitchFamily="18" charset="0"/>
              <a:ea typeface="Times New Roman" panose="02020603050405020304" pitchFamily="18" charset="0"/>
            </a:endParaRPr>
          </a:p>
          <a:p>
            <a:pPr marL="0" indent="0">
              <a:lnSpc>
                <a:spcPct val="90000"/>
              </a:lnSpc>
              <a:buNone/>
            </a:pPr>
            <a:endParaRPr lang="en-US" sz="12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solidFill>
                  <a:schemeClr val="bg1"/>
                </a:solidFill>
                <a:effectLst/>
                <a:latin typeface="Calibri" panose="020F0502020204030204" pitchFamily="34" charset="0"/>
                <a:ea typeface="Times New Roman" panose="02020603050405020304" pitchFamily="18" charset="0"/>
              </a:rPr>
              <a:t>Model Complexity: Adding more variables to a multiple linear regression model can make the model more complex, and it doesn't always lead to a better fit. Model selection techniques, like backward elimination, forward selection, and stepwise regression, can be used to select the right subset of variables.</a:t>
            </a:r>
            <a:endParaRPr lang="en-US" sz="1200" dirty="0">
              <a:solidFill>
                <a:schemeClr val="bg1"/>
              </a:solidFill>
              <a:effectLst/>
              <a:latin typeface="Times New Roman" panose="02020603050405020304" pitchFamily="18" charset="0"/>
              <a:ea typeface="Times New Roman" panose="02020603050405020304" pitchFamily="18" charset="0"/>
            </a:endParaRPr>
          </a:p>
          <a:p>
            <a:pPr marL="0" indent="0">
              <a:lnSpc>
                <a:spcPct val="90000"/>
              </a:lnSpc>
              <a:buNone/>
            </a:pPr>
            <a:r>
              <a:rPr lang="en-US" sz="1200" dirty="0">
                <a:solidFill>
                  <a:schemeClr val="bg1"/>
                </a:solidFill>
                <a:effectLst/>
                <a:latin typeface="Calibri" panose="020F0502020204030204" pitchFamily="34" charset="0"/>
                <a:ea typeface="Times New Roman" panose="02020603050405020304" pitchFamily="18" charset="0"/>
              </a:rPr>
              <a:t> </a:t>
            </a:r>
            <a:endParaRPr lang="en-US" sz="1200" dirty="0">
              <a:solidFill>
                <a:schemeClr val="bg1"/>
              </a:solidFill>
              <a:effectLst/>
              <a:latin typeface="Times New Roman" panose="02020603050405020304" pitchFamily="18" charset="0"/>
              <a:ea typeface="Times New Roman" panose="02020603050405020304" pitchFamily="18" charset="0"/>
            </a:endParaRPr>
          </a:p>
          <a:p>
            <a:pPr marL="342900" lvl="0" indent="-342900">
              <a:lnSpc>
                <a:spcPct val="90000"/>
              </a:lnSpc>
              <a:buFont typeface="Symbol" panose="05050102010706020507" pitchFamily="18" charset="2"/>
              <a:buChar char=""/>
            </a:pPr>
            <a:r>
              <a:rPr lang="en-US" sz="1200" dirty="0">
                <a:solidFill>
                  <a:schemeClr val="bg1"/>
                </a:solidFill>
                <a:effectLst/>
                <a:latin typeface="Calibri" panose="020F0502020204030204" pitchFamily="34" charset="0"/>
                <a:ea typeface="Times New Roman" panose="02020603050405020304" pitchFamily="18" charset="0"/>
              </a:rPr>
              <a:t>Applications: MLR can be applied in various fields such as economics, finance, social sciences, and many other areas where relationships between variables need to be explored and quantified.</a:t>
            </a:r>
            <a:endParaRPr lang="en-US" sz="1200" dirty="0">
              <a:solidFill>
                <a:schemeClr val="bg1"/>
              </a:solidFill>
              <a:effectLst/>
              <a:latin typeface="Times New Roman" panose="02020603050405020304" pitchFamily="18" charset="0"/>
              <a:ea typeface="Times New Roman" panose="02020603050405020304" pitchFamily="18" charset="0"/>
            </a:endParaRPr>
          </a:p>
          <a:p>
            <a:pPr>
              <a:lnSpc>
                <a:spcPct val="90000"/>
              </a:lnSpc>
            </a:pPr>
            <a:endParaRPr lang="en-US" sz="900" dirty="0">
              <a:solidFill>
                <a:schemeClr val="bg1"/>
              </a:solidFill>
            </a:endParaRPr>
          </a:p>
        </p:txBody>
      </p:sp>
      <p:pic>
        <p:nvPicPr>
          <p:cNvPr id="7" name="Graphic 6" descr="Error">
            <a:extLst>
              <a:ext uri="{FF2B5EF4-FFF2-40B4-BE49-F238E27FC236}">
                <a16:creationId xmlns:a16="http://schemas.microsoft.com/office/drawing/2014/main" id="{0B7957E2-04B6-F1CC-772E-9025AC3569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3600025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8BCB-1623-3CB4-EC37-AE1E3DE3E43A}"/>
              </a:ext>
            </a:extLst>
          </p:cNvPr>
          <p:cNvSpPr>
            <a:spLocks noGrp="1"/>
          </p:cNvSpPr>
          <p:nvPr>
            <p:ph type="title"/>
          </p:nvPr>
        </p:nvSpPr>
        <p:spPr>
          <a:xfrm>
            <a:off x="1880154" y="373565"/>
            <a:ext cx="7729728" cy="836399"/>
          </a:xfrm>
        </p:spPr>
        <p:txBody>
          <a:bodyPr/>
          <a:lstStyle/>
          <a:p>
            <a:r>
              <a:rPr lang="tr-TR" dirty="0"/>
              <a:t>applıcatıons</a:t>
            </a:r>
            <a:endParaRPr lang="en-US" dirty="0"/>
          </a:p>
        </p:txBody>
      </p:sp>
      <p:graphicFrame>
        <p:nvGraphicFramePr>
          <p:cNvPr id="5" name="Content Placeholder 2">
            <a:extLst>
              <a:ext uri="{FF2B5EF4-FFF2-40B4-BE49-F238E27FC236}">
                <a16:creationId xmlns:a16="http://schemas.microsoft.com/office/drawing/2014/main" id="{00918FE7-A7DB-8FDF-2555-A76A5FA1AECD}"/>
              </a:ext>
            </a:extLst>
          </p:cNvPr>
          <p:cNvGraphicFramePr>
            <a:graphicFrameLocks noGrp="1"/>
          </p:cNvGraphicFramePr>
          <p:nvPr>
            <p:ph idx="1"/>
            <p:extLst>
              <p:ext uri="{D42A27DB-BD31-4B8C-83A1-F6EECF244321}">
                <p14:modId xmlns:p14="http://schemas.microsoft.com/office/powerpoint/2010/main" val="2395857920"/>
              </p:ext>
            </p:extLst>
          </p:nvPr>
        </p:nvGraphicFramePr>
        <p:xfrm>
          <a:off x="1454727" y="1408545"/>
          <a:ext cx="9282545" cy="5449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2982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F6253-0FCF-4E62-9911-F59A2730669B}"/>
              </a:ext>
            </a:extLst>
          </p:cNvPr>
          <p:cNvSpPr>
            <a:spLocks noGrp="1"/>
          </p:cNvSpPr>
          <p:nvPr>
            <p:ph type="title"/>
          </p:nvPr>
        </p:nvSpPr>
        <p:spPr/>
        <p:txBody>
          <a:bodyPr/>
          <a:lstStyle/>
          <a:p>
            <a:r>
              <a:rPr lang="en-US" sz="2800" dirty="0">
                <a:solidFill>
                  <a:srgbClr val="000000"/>
                </a:solidFill>
                <a:effectLst/>
                <a:latin typeface="Calibri" panose="020F0502020204030204" pitchFamily="34" charset="0"/>
                <a:ea typeface="Times New Roman" panose="02020603050405020304" pitchFamily="18" charset="0"/>
              </a:rPr>
              <a:t>Python Library/s </a:t>
            </a:r>
            <a:endParaRPr lang="en-US" dirty="0"/>
          </a:p>
        </p:txBody>
      </p:sp>
      <p:sp>
        <p:nvSpPr>
          <p:cNvPr id="3" name="Content Placeholder 2">
            <a:extLst>
              <a:ext uri="{FF2B5EF4-FFF2-40B4-BE49-F238E27FC236}">
                <a16:creationId xmlns:a16="http://schemas.microsoft.com/office/drawing/2014/main" id="{8AE988FD-C0D2-1951-A9C0-E223574B85F4}"/>
              </a:ext>
            </a:extLst>
          </p:cNvPr>
          <p:cNvSpPr>
            <a:spLocks noGrp="1"/>
          </p:cNvSpPr>
          <p:nvPr>
            <p:ph idx="1"/>
          </p:nvPr>
        </p:nvSpPr>
        <p:spPr>
          <a:xfrm>
            <a:off x="2231136" y="2663924"/>
            <a:ext cx="7729728" cy="3101983"/>
          </a:xfrm>
        </p:spPr>
        <p:txBody>
          <a:bodyPr/>
          <a:lstStyle/>
          <a:p>
            <a:pPr marL="228600"/>
            <a:r>
              <a:rPr lang="en-US" sz="1800" dirty="0">
                <a:solidFill>
                  <a:srgbClr val="000000"/>
                </a:solidFill>
                <a:effectLst/>
                <a:latin typeface="Calibri" panose="020F0502020204030204" pitchFamily="34" charset="0"/>
                <a:ea typeface="Times New Roman" panose="02020603050405020304" pitchFamily="18" charset="0"/>
              </a:rPr>
              <a:t>Scikit-learn (</a:t>
            </a:r>
            <a:r>
              <a:rPr lang="en-US" sz="1800" dirty="0" err="1">
                <a:solidFill>
                  <a:srgbClr val="000000"/>
                </a:solidFill>
                <a:effectLst/>
                <a:latin typeface="Calibri" panose="020F0502020204030204" pitchFamily="34" charset="0"/>
                <a:ea typeface="Times New Roman" panose="02020603050405020304" pitchFamily="18" charset="0"/>
              </a:rPr>
              <a:t>sklearn</a:t>
            </a:r>
            <a:r>
              <a:rPr lang="en-US" sz="1800" dirty="0">
                <a:solidFill>
                  <a:srgbClr val="000000"/>
                </a:solidFill>
                <a:effectLst/>
                <a:latin typeface="Calibri" panose="020F0502020204030204" pitchFamily="34" charset="0"/>
                <a:ea typeface="Times New Roman" panose="02020603050405020304" pitchFamily="18" charset="0"/>
              </a:rPr>
              <a:t>): Provides </a:t>
            </a:r>
            <a:r>
              <a:rPr lang="en-US" sz="1800" dirty="0" err="1">
                <a:solidFill>
                  <a:srgbClr val="000000"/>
                </a:solidFill>
                <a:effectLst/>
                <a:latin typeface="Calibri" panose="020F0502020204030204" pitchFamily="34" charset="0"/>
                <a:ea typeface="Times New Roman" panose="02020603050405020304" pitchFamily="18" charset="0"/>
              </a:rPr>
              <a:t>LinearRegression</a:t>
            </a:r>
            <a:r>
              <a:rPr lang="en-US" sz="1800" dirty="0">
                <a:solidFill>
                  <a:srgbClr val="000000"/>
                </a:solidFill>
                <a:effectLst/>
                <a:latin typeface="Calibri" panose="020F0502020204030204" pitchFamily="34" charset="0"/>
                <a:ea typeface="Times New Roman" panose="02020603050405020304" pitchFamily="18" charset="0"/>
              </a:rPr>
              <a:t> for this purpose.</a:t>
            </a:r>
            <a:endParaRPr lang="en-US" sz="1800" dirty="0">
              <a:effectLst/>
              <a:latin typeface="Times New Roman" panose="02020603050405020304" pitchFamily="18" charset="0"/>
              <a:ea typeface="Times New Roman" panose="02020603050405020304" pitchFamily="18" charset="0"/>
            </a:endParaRPr>
          </a:p>
          <a:p>
            <a:pPr marL="228600"/>
            <a:r>
              <a:rPr lang="en-US" sz="1800" dirty="0">
                <a:solidFill>
                  <a:srgbClr val="000000"/>
                </a:solidFill>
                <a:effectLst/>
                <a:latin typeface="Calibri" panose="020F0502020204030204" pitchFamily="34" charset="0"/>
                <a:ea typeface="Times New Roman" panose="02020603050405020304" pitchFamily="18" charset="0"/>
              </a:rPr>
              <a:t>Example: from </a:t>
            </a:r>
            <a:r>
              <a:rPr lang="en-US" sz="1800" dirty="0" err="1">
                <a:solidFill>
                  <a:srgbClr val="000000"/>
                </a:solidFill>
                <a:effectLst/>
                <a:latin typeface="Calibri" panose="020F0502020204030204" pitchFamily="34" charset="0"/>
                <a:ea typeface="Times New Roman" panose="02020603050405020304" pitchFamily="18" charset="0"/>
              </a:rPr>
              <a:t>sklearn.linear_model</a:t>
            </a:r>
            <a:r>
              <a:rPr lang="en-US" sz="1800" dirty="0">
                <a:solidFill>
                  <a:srgbClr val="000000"/>
                </a:solidFill>
                <a:effectLst/>
                <a:latin typeface="Calibri" panose="020F0502020204030204" pitchFamily="34" charset="0"/>
                <a:ea typeface="Times New Roman" panose="02020603050405020304" pitchFamily="18" charset="0"/>
              </a:rPr>
              <a:t> import </a:t>
            </a:r>
            <a:r>
              <a:rPr lang="en-US" sz="1800" dirty="0" err="1">
                <a:solidFill>
                  <a:srgbClr val="000000"/>
                </a:solidFill>
                <a:effectLst/>
                <a:latin typeface="Calibri" panose="020F0502020204030204" pitchFamily="34" charset="0"/>
                <a:ea typeface="Times New Roman" panose="02020603050405020304" pitchFamily="18" charset="0"/>
              </a:rPr>
              <a:t>LinearRegression</a:t>
            </a:r>
            <a:endParaRPr lang="en-US" sz="1800" dirty="0">
              <a:effectLst/>
              <a:latin typeface="Times New Roman" panose="02020603050405020304" pitchFamily="18" charset="0"/>
              <a:ea typeface="Times New Roman" panose="02020603050405020304" pitchFamily="18" charset="0"/>
            </a:endParaRPr>
          </a:p>
          <a:p>
            <a:pPr marL="228600"/>
            <a:r>
              <a:rPr lang="en-US" sz="1800" dirty="0" err="1">
                <a:solidFill>
                  <a:srgbClr val="000000"/>
                </a:solidFill>
                <a:effectLst/>
                <a:latin typeface="Calibri" panose="020F0502020204030204" pitchFamily="34" charset="0"/>
                <a:ea typeface="Times New Roman" panose="02020603050405020304" pitchFamily="18" charset="0"/>
              </a:rPr>
              <a:t>Statsmodels</a:t>
            </a:r>
            <a:r>
              <a:rPr lang="en-US" sz="1800" dirty="0">
                <a:solidFill>
                  <a:srgbClr val="000000"/>
                </a:solidFill>
                <a:effectLst/>
                <a:latin typeface="Calibri" panose="020F0502020204030204" pitchFamily="34" charset="0"/>
                <a:ea typeface="Times New Roman" panose="02020603050405020304" pitchFamily="18" charset="0"/>
              </a:rPr>
              <a:t> (</a:t>
            </a:r>
            <a:r>
              <a:rPr lang="en-US" sz="1800" dirty="0" err="1">
                <a:solidFill>
                  <a:srgbClr val="000000"/>
                </a:solidFill>
                <a:effectLst/>
                <a:latin typeface="Calibri" panose="020F0502020204030204" pitchFamily="34" charset="0"/>
                <a:ea typeface="Times New Roman" panose="02020603050405020304" pitchFamily="18" charset="0"/>
              </a:rPr>
              <a:t>statsmodels</a:t>
            </a:r>
            <a:r>
              <a:rPr lang="en-US" sz="1800" dirty="0">
                <a:solidFill>
                  <a:srgbClr val="000000"/>
                </a:solidFill>
                <a:effectLst/>
                <a:latin typeface="Calibri" panose="020F0502020204030204" pitchFamily="34" charset="0"/>
                <a:ea typeface="Times New Roman" panose="02020603050405020304" pitchFamily="18" charset="0"/>
              </a:rPr>
              <a:t>): Another library to perform linear regression and explore detailed statistics related to the model.</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149055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1A5A-C5FA-88FC-2E1D-7930D024314A}"/>
              </a:ext>
            </a:extLst>
          </p:cNvPr>
          <p:cNvSpPr>
            <a:spLocks noGrp="1"/>
          </p:cNvSpPr>
          <p:nvPr>
            <p:ph type="title"/>
          </p:nvPr>
        </p:nvSpPr>
        <p:spPr>
          <a:xfrm>
            <a:off x="6585527" y="212809"/>
            <a:ext cx="5416574" cy="720063"/>
          </a:xfrm>
        </p:spPr>
        <p:txBody>
          <a:bodyPr>
            <a:normAutofit fontScale="90000"/>
          </a:bodyPr>
          <a:lstStyle/>
          <a:p>
            <a:r>
              <a:rPr lang="tr-TR" dirty="0"/>
              <a:t>example</a:t>
            </a:r>
            <a:endParaRPr lang="en-US" dirty="0"/>
          </a:p>
        </p:txBody>
      </p:sp>
      <p:sp>
        <p:nvSpPr>
          <p:cNvPr id="3" name="Content Placeholder 2">
            <a:extLst>
              <a:ext uri="{FF2B5EF4-FFF2-40B4-BE49-F238E27FC236}">
                <a16:creationId xmlns:a16="http://schemas.microsoft.com/office/drawing/2014/main" id="{BAFFEE4B-CBB8-DAF4-F971-2B631D8990D6}"/>
              </a:ext>
            </a:extLst>
          </p:cNvPr>
          <p:cNvSpPr>
            <a:spLocks noGrp="1"/>
          </p:cNvSpPr>
          <p:nvPr>
            <p:ph idx="1"/>
          </p:nvPr>
        </p:nvSpPr>
        <p:spPr>
          <a:xfrm>
            <a:off x="6585527" y="1206409"/>
            <a:ext cx="5416575" cy="3633446"/>
          </a:xfrm>
        </p:spPr>
        <p:txBody>
          <a:bodyPr>
            <a:normAutofit fontScale="92500" lnSpcReduction="20000"/>
          </a:bodyPr>
          <a:lstStyle/>
          <a:p>
            <a:pPr marL="228600"/>
            <a:r>
              <a:rPr lang="en-US" sz="1800" dirty="0">
                <a:solidFill>
                  <a:srgbClr val="000000"/>
                </a:solidFill>
                <a:effectLst/>
                <a:latin typeface="Calibri" panose="020F0502020204030204" pitchFamily="34" charset="0"/>
                <a:ea typeface="Times New Roman" panose="02020603050405020304" pitchFamily="18" charset="0"/>
              </a:rPr>
              <a:t>Here is the python code where we want to predict tourist spending based on various factors such as the number of days they stay, their age, and ratings they give to local attractions.</a:t>
            </a:r>
            <a:endParaRPr lang="en-US" sz="1800" dirty="0">
              <a:effectLst/>
              <a:latin typeface="Times New Roman" panose="02020603050405020304" pitchFamily="18" charset="0"/>
              <a:ea typeface="Times New Roman" panose="02020603050405020304" pitchFamily="18" charset="0"/>
            </a:endParaRPr>
          </a:p>
          <a:p>
            <a:pPr marL="228600"/>
            <a:r>
              <a:rPr lang="en-US" sz="1800" dirty="0">
                <a:solidFill>
                  <a:srgbClr val="000000"/>
                </a:solidFill>
                <a:effectLst/>
                <a:latin typeface="Calibri" panose="020F0502020204030204" pitchFamily="34" charset="0"/>
                <a:ea typeface="Times New Roman" panose="02020603050405020304" pitchFamily="18" charset="0"/>
              </a:rPr>
              <a:t>For simplicity, we'll create a synthetic dataset using </a:t>
            </a:r>
            <a:r>
              <a:rPr lang="en-US" sz="1800" dirty="0" err="1">
                <a:solidFill>
                  <a:srgbClr val="000000"/>
                </a:solidFill>
                <a:effectLst/>
                <a:latin typeface="Calibri" panose="020F0502020204030204" pitchFamily="34" charset="0"/>
                <a:ea typeface="Times New Roman" panose="02020603050405020304" pitchFamily="18" charset="0"/>
              </a:rPr>
              <a:t>numpy</a:t>
            </a:r>
            <a:r>
              <a:rPr lang="en-US" sz="1800" dirty="0">
                <a:solidFill>
                  <a:srgbClr val="000000"/>
                </a:solidFill>
                <a:effectLst/>
                <a:latin typeface="Calibri" panose="020F0502020204030204" pitchFamily="34" charset="0"/>
                <a:ea typeface="Times New Roman" panose="02020603050405020304" pitchFamily="18" charset="0"/>
              </a:rPr>
              <a:t> and then apply Multiple Linear Regression using scikit-learn.</a:t>
            </a:r>
            <a:endParaRPr lang="en-US" sz="1800" dirty="0">
              <a:effectLst/>
              <a:latin typeface="Times New Roman" panose="02020603050405020304" pitchFamily="18" charset="0"/>
              <a:ea typeface="Times New Roman" panose="02020603050405020304" pitchFamily="18" charset="0"/>
            </a:endParaRPr>
          </a:p>
          <a:p>
            <a:pPr marL="228600"/>
            <a:r>
              <a:rPr lang="en-US" sz="1800" dirty="0">
                <a:solidFill>
                  <a:srgbClr val="000000"/>
                </a:solidFill>
                <a:effectLst/>
                <a:latin typeface="Calibri" panose="020F0502020204030204" pitchFamily="34" charset="0"/>
                <a:ea typeface="Times New Roman" panose="02020603050405020304" pitchFamily="18" charset="0"/>
              </a:rPr>
              <a:t>This code first generates a synthetic dataset where tourist spending is influenced by the number of days they stay, their age, and the ratings they give to attractions. The relationship is linear with some random noise added for realism.</a:t>
            </a:r>
            <a:endParaRPr lang="en-US" sz="1800" dirty="0">
              <a:effectLst/>
              <a:latin typeface="Times New Roman" panose="02020603050405020304" pitchFamily="18" charset="0"/>
              <a:ea typeface="Times New Roman" panose="02020603050405020304" pitchFamily="18" charset="0"/>
            </a:endParaRPr>
          </a:p>
          <a:p>
            <a:pPr marL="228600"/>
            <a:r>
              <a:rPr lang="en-US" sz="1800" dirty="0">
                <a:solidFill>
                  <a:srgbClr val="000000"/>
                </a:solidFill>
                <a:effectLst/>
                <a:latin typeface="Calibri" panose="020F0502020204030204" pitchFamily="34" charset="0"/>
                <a:ea typeface="Times New Roman" panose="02020603050405020304" pitchFamily="18" charset="0"/>
              </a:rPr>
              <a:t>The </a:t>
            </a:r>
            <a:r>
              <a:rPr lang="en-US" sz="1800" dirty="0" err="1">
                <a:solidFill>
                  <a:srgbClr val="000000"/>
                </a:solidFill>
                <a:effectLst/>
                <a:latin typeface="Calibri" panose="020F0502020204030204" pitchFamily="34" charset="0"/>
                <a:ea typeface="Times New Roman" panose="02020603050405020304" pitchFamily="18" charset="0"/>
              </a:rPr>
              <a:t>LinearRegression</a:t>
            </a:r>
            <a:r>
              <a:rPr lang="en-US" sz="1800" dirty="0">
                <a:solidFill>
                  <a:srgbClr val="000000"/>
                </a:solidFill>
                <a:effectLst/>
                <a:latin typeface="Calibri" panose="020F0502020204030204" pitchFamily="34" charset="0"/>
                <a:ea typeface="Times New Roman" panose="02020603050405020304" pitchFamily="18" charset="0"/>
              </a:rPr>
              <a:t> model from scikit-learn is then trained on this data, and the model's performance is evaluated using the Mean Squared Error on a test set.</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51959C21-855D-102E-9702-07B2967970E0}"/>
              </a:ext>
            </a:extLst>
          </p:cNvPr>
          <p:cNvPicPr>
            <a:picLocks noChangeAspect="1"/>
          </p:cNvPicPr>
          <p:nvPr/>
        </p:nvPicPr>
        <p:blipFill>
          <a:blip r:embed="rId2"/>
          <a:stretch>
            <a:fillRect/>
          </a:stretch>
        </p:blipFill>
        <p:spPr>
          <a:xfrm>
            <a:off x="0" y="0"/>
            <a:ext cx="6225309" cy="6858000"/>
          </a:xfrm>
          <a:prstGeom prst="rect">
            <a:avLst/>
          </a:prstGeom>
        </p:spPr>
      </p:pic>
      <p:pic>
        <p:nvPicPr>
          <p:cNvPr id="6" name="Picture 5" descr="A number with black numbers&#10;&#10;Description automatically generated with medium confidence">
            <a:extLst>
              <a:ext uri="{FF2B5EF4-FFF2-40B4-BE49-F238E27FC236}">
                <a16:creationId xmlns:a16="http://schemas.microsoft.com/office/drawing/2014/main" id="{C46D7749-C58B-5DCE-940C-815B6F342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841" y="5458782"/>
            <a:ext cx="4974708" cy="738818"/>
          </a:xfrm>
          <a:prstGeom prst="rect">
            <a:avLst/>
          </a:prstGeom>
        </p:spPr>
      </p:pic>
    </p:spTree>
    <p:extLst>
      <p:ext uri="{BB962C8B-B14F-4D97-AF65-F5344CB8AC3E}">
        <p14:creationId xmlns:p14="http://schemas.microsoft.com/office/powerpoint/2010/main" val="3683457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845CB0-19A6-2C16-A6A3-C3A40DE429E8}"/>
              </a:ext>
            </a:extLst>
          </p:cNvPr>
          <p:cNvSpPr>
            <a:spLocks noGrp="1"/>
          </p:cNvSpPr>
          <p:nvPr>
            <p:ph type="title"/>
          </p:nvPr>
        </p:nvSpPr>
        <p:spPr>
          <a:xfrm>
            <a:off x="535709" y="2404872"/>
            <a:ext cx="3313913" cy="1627792"/>
          </a:xfrm>
        </p:spPr>
        <p:txBody>
          <a:bodyPr vert="horz" lIns="274320" tIns="182880" rIns="274320" bIns="182880" rtlCol="0" anchor="ctr" anchorCtr="1">
            <a:normAutofit/>
          </a:bodyPr>
          <a:lstStyle/>
          <a:p>
            <a:r>
              <a:rPr lang="tr-TR" dirty="0"/>
              <a:t>comparıson</a:t>
            </a:r>
            <a:endParaRPr lang="en-US" dirty="0"/>
          </a:p>
        </p:txBody>
      </p:sp>
      <p:pic>
        <p:nvPicPr>
          <p:cNvPr id="5" name="Content Placeholder 4">
            <a:extLst>
              <a:ext uri="{FF2B5EF4-FFF2-40B4-BE49-F238E27FC236}">
                <a16:creationId xmlns:a16="http://schemas.microsoft.com/office/drawing/2014/main" id="{519CB886-243A-1934-516F-B438DB3A6352}"/>
              </a:ext>
            </a:extLst>
          </p:cNvPr>
          <p:cNvPicPr>
            <a:picLocks noGrp="1" noChangeAspect="1"/>
          </p:cNvPicPr>
          <p:nvPr>
            <p:ph idx="1"/>
          </p:nvPr>
        </p:nvPicPr>
        <p:blipFill>
          <a:blip r:embed="rId2"/>
          <a:stretch>
            <a:fillRect/>
          </a:stretch>
        </p:blipFill>
        <p:spPr>
          <a:xfrm>
            <a:off x="6011199" y="640080"/>
            <a:ext cx="4823897" cy="5263134"/>
          </a:xfrm>
          <a:prstGeom prst="rect">
            <a:avLst/>
          </a:prstGeom>
        </p:spPr>
      </p:pic>
    </p:spTree>
    <p:extLst>
      <p:ext uri="{BB962C8B-B14F-4D97-AF65-F5344CB8AC3E}">
        <p14:creationId xmlns:p14="http://schemas.microsoft.com/office/powerpoint/2010/main" val="70789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0402D-AAAD-914D-78A9-010CBE7F71F3}"/>
              </a:ext>
            </a:extLst>
          </p:cNvPr>
          <p:cNvSpPr>
            <a:spLocks noGrp="1"/>
          </p:cNvSpPr>
          <p:nvPr>
            <p:ph type="title"/>
          </p:nvPr>
        </p:nvSpPr>
        <p:spPr>
          <a:xfrm>
            <a:off x="685799" y="764373"/>
            <a:ext cx="3977639" cy="1600200"/>
          </a:xfrm>
        </p:spPr>
        <p:txBody>
          <a:bodyPr anchor="b">
            <a:normAutofit/>
          </a:bodyPr>
          <a:lstStyle/>
          <a:p>
            <a:pPr algn="l"/>
            <a:r>
              <a:rPr lang="tr-TR" sz="3200"/>
              <a:t>Health care IN Iot</a:t>
            </a:r>
            <a:endParaRPr lang="en-US" sz="3200"/>
          </a:p>
        </p:txBody>
      </p:sp>
      <p:sp>
        <p:nvSpPr>
          <p:cNvPr id="3" name="Content Placeholder 2">
            <a:extLst>
              <a:ext uri="{FF2B5EF4-FFF2-40B4-BE49-F238E27FC236}">
                <a16:creationId xmlns:a16="http://schemas.microsoft.com/office/drawing/2014/main" id="{FA5B09A0-6B65-BD83-1269-2051B4ECCFE8}"/>
              </a:ext>
            </a:extLst>
          </p:cNvPr>
          <p:cNvSpPr>
            <a:spLocks noGrp="1"/>
          </p:cNvSpPr>
          <p:nvPr>
            <p:ph idx="1"/>
          </p:nvPr>
        </p:nvSpPr>
        <p:spPr>
          <a:xfrm>
            <a:off x="685800" y="2364573"/>
            <a:ext cx="3977639" cy="3854112"/>
          </a:xfrm>
        </p:spPr>
        <p:txBody>
          <a:bodyPr>
            <a:normAutofit lnSpcReduction="10000"/>
          </a:bodyPr>
          <a:lstStyle/>
          <a:p>
            <a:pPr marL="0" indent="0">
              <a:buNone/>
            </a:pPr>
            <a:r>
              <a:rPr lang="en-US" sz="1100" kern="0">
                <a:effectLst/>
                <a:latin typeface="Calibri" panose="020F0502020204030204" pitchFamily="34" charset="0"/>
                <a:ea typeface="Times New Roman" panose="02020603050405020304" pitchFamily="18" charset="0"/>
                <a:cs typeface="Calibri" panose="020F0502020204030204" pitchFamily="34" charset="0"/>
              </a:rPr>
              <a:t>IoT provides multiple benefits to the healthcare industry. Doctors, nurses</a:t>
            </a:r>
            <a:r>
              <a:rPr lang="tr-TR" sz="1100" kern="0">
                <a:effectLst/>
                <a:latin typeface="Calibri" panose="020F0502020204030204" pitchFamily="34" charset="0"/>
                <a:ea typeface="Times New Roman" panose="02020603050405020304" pitchFamily="18" charset="0"/>
                <a:cs typeface="Calibri" panose="020F0502020204030204" pitchFamily="34" charset="0"/>
              </a:rPr>
              <a:t> utilize IoT devices in so many ways. </a:t>
            </a:r>
          </a:p>
          <a:p>
            <a:pPr>
              <a:spcBef>
                <a:spcPts val="1200"/>
              </a:spcBef>
              <a:spcAft>
                <a:spcPts val="600"/>
              </a:spcAft>
            </a:pPr>
            <a:r>
              <a:rPr lang="en-US" sz="1100" b="0">
                <a:effectLst/>
                <a:latin typeface="Calibri" panose="020F0502020204030204" pitchFamily="34" charset="0"/>
                <a:ea typeface="Times New Roman" panose="02020603050405020304" pitchFamily="18" charset="0"/>
              </a:rPr>
              <a:t>1. Remote patient monitoring</a:t>
            </a:r>
            <a:endParaRPr lang="en-US" sz="1100" b="1">
              <a:effectLst/>
              <a:latin typeface="Times New Roman" panose="02020603050405020304" pitchFamily="18" charset="0"/>
              <a:ea typeface="Times New Roman" panose="02020603050405020304" pitchFamily="18" charset="0"/>
            </a:endParaRPr>
          </a:p>
          <a:p>
            <a:pPr>
              <a:spcBef>
                <a:spcPts val="1200"/>
              </a:spcBef>
              <a:spcAft>
                <a:spcPts val="600"/>
              </a:spcAft>
            </a:pPr>
            <a:r>
              <a:rPr lang="en-US" sz="1100" b="0">
                <a:effectLst/>
                <a:latin typeface="Calibri" panose="020F0502020204030204" pitchFamily="34" charset="0"/>
                <a:ea typeface="Times New Roman" panose="02020603050405020304" pitchFamily="18" charset="0"/>
              </a:rPr>
              <a:t>2. Glucose monitoring</a:t>
            </a:r>
            <a:endParaRPr lang="en-US" sz="1100" b="1">
              <a:effectLst/>
              <a:latin typeface="Times New Roman" panose="02020603050405020304" pitchFamily="18" charset="0"/>
              <a:ea typeface="Times New Roman" panose="02020603050405020304" pitchFamily="18" charset="0"/>
            </a:endParaRPr>
          </a:p>
          <a:p>
            <a:pPr>
              <a:spcBef>
                <a:spcPts val="1200"/>
              </a:spcBef>
              <a:spcAft>
                <a:spcPts val="600"/>
              </a:spcAft>
            </a:pPr>
            <a:r>
              <a:rPr lang="en-US" sz="1100" b="0">
                <a:effectLst/>
                <a:latin typeface="Calibri" panose="020F0502020204030204" pitchFamily="34" charset="0"/>
                <a:ea typeface="Times New Roman" panose="02020603050405020304" pitchFamily="18" charset="0"/>
              </a:rPr>
              <a:t>3. Heart-rate monitoring</a:t>
            </a:r>
            <a:endParaRPr lang="en-US" sz="1100" b="1">
              <a:effectLst/>
              <a:latin typeface="Times New Roman" panose="02020603050405020304" pitchFamily="18" charset="0"/>
              <a:ea typeface="Times New Roman" panose="02020603050405020304" pitchFamily="18" charset="0"/>
            </a:endParaRPr>
          </a:p>
          <a:p>
            <a:pPr>
              <a:spcBef>
                <a:spcPts val="1200"/>
              </a:spcBef>
              <a:spcAft>
                <a:spcPts val="600"/>
              </a:spcAft>
            </a:pPr>
            <a:r>
              <a:rPr lang="en-US" sz="1100" b="0">
                <a:effectLst/>
                <a:latin typeface="Calibri" panose="020F0502020204030204" pitchFamily="34" charset="0"/>
                <a:ea typeface="Times New Roman" panose="02020603050405020304" pitchFamily="18" charset="0"/>
              </a:rPr>
              <a:t>4. Hand hygiene monitoring</a:t>
            </a:r>
            <a:endParaRPr lang="en-US" sz="1100" b="1">
              <a:effectLst/>
              <a:latin typeface="Times New Roman" panose="02020603050405020304" pitchFamily="18" charset="0"/>
              <a:ea typeface="Times New Roman" panose="02020603050405020304" pitchFamily="18" charset="0"/>
            </a:endParaRPr>
          </a:p>
          <a:p>
            <a:pPr>
              <a:spcBef>
                <a:spcPts val="1200"/>
              </a:spcBef>
              <a:spcAft>
                <a:spcPts val="600"/>
              </a:spcAft>
            </a:pPr>
            <a:r>
              <a:rPr lang="en-US" sz="1100" b="0">
                <a:effectLst/>
                <a:latin typeface="Calibri" panose="020F0502020204030204" pitchFamily="34" charset="0"/>
                <a:ea typeface="Times New Roman" panose="02020603050405020304" pitchFamily="18" charset="0"/>
              </a:rPr>
              <a:t>5. Depression and mood monitoring</a:t>
            </a:r>
            <a:endParaRPr lang="en-US" sz="1100" b="1">
              <a:effectLst/>
              <a:latin typeface="Times New Roman" panose="02020603050405020304" pitchFamily="18" charset="0"/>
              <a:ea typeface="Times New Roman" panose="02020603050405020304" pitchFamily="18" charset="0"/>
            </a:endParaRPr>
          </a:p>
          <a:p>
            <a:pPr>
              <a:spcBef>
                <a:spcPts val="1200"/>
              </a:spcBef>
              <a:spcAft>
                <a:spcPts val="600"/>
              </a:spcAft>
            </a:pPr>
            <a:r>
              <a:rPr lang="en-US" sz="1100" b="0">
                <a:effectLst/>
                <a:latin typeface="Calibri" panose="020F0502020204030204" pitchFamily="34" charset="0"/>
                <a:ea typeface="Times New Roman" panose="02020603050405020304" pitchFamily="18" charset="0"/>
              </a:rPr>
              <a:t>6. Parkinson’s disease monitoring</a:t>
            </a:r>
            <a:endParaRPr lang="en-US" sz="1100" b="1">
              <a:effectLst/>
              <a:latin typeface="Times New Roman" panose="02020603050405020304" pitchFamily="18" charset="0"/>
              <a:ea typeface="Times New Roman" panose="02020603050405020304" pitchFamily="18" charset="0"/>
            </a:endParaRPr>
          </a:p>
          <a:p>
            <a:pPr>
              <a:spcBef>
                <a:spcPts val="1200"/>
              </a:spcBef>
              <a:spcAft>
                <a:spcPts val="600"/>
              </a:spcAft>
            </a:pPr>
            <a:r>
              <a:rPr lang="en-US" sz="1100" b="0">
                <a:effectLst/>
                <a:latin typeface="Calibri" panose="020F0502020204030204" pitchFamily="34" charset="0"/>
                <a:ea typeface="Times New Roman" panose="02020603050405020304" pitchFamily="18" charset="0"/>
              </a:rPr>
              <a:t>7. Robotic surgery</a:t>
            </a:r>
            <a:endParaRPr lang="en-US" sz="1100" b="1">
              <a:effectLst/>
              <a:latin typeface="Times New Roman" panose="02020603050405020304" pitchFamily="18" charset="0"/>
              <a:ea typeface="Times New Roman" panose="02020603050405020304" pitchFamily="18" charset="0"/>
            </a:endParaRPr>
          </a:p>
          <a:p>
            <a:pPr>
              <a:spcBef>
                <a:spcPts val="1200"/>
              </a:spcBef>
              <a:spcAft>
                <a:spcPts val="600"/>
              </a:spcAft>
            </a:pPr>
            <a:r>
              <a:rPr lang="en-US" sz="1100" b="0">
                <a:effectLst/>
                <a:latin typeface="Calibri" panose="020F0502020204030204" pitchFamily="34" charset="0"/>
                <a:ea typeface="Times New Roman" panose="02020603050405020304" pitchFamily="18" charset="0"/>
              </a:rPr>
              <a:t>8. Connected contact lenses</a:t>
            </a:r>
            <a:endParaRPr lang="en-US" sz="1100" b="1">
              <a:effectLst/>
              <a:latin typeface="Times New Roman" panose="02020603050405020304" pitchFamily="18" charset="0"/>
              <a:ea typeface="Times New Roman" panose="02020603050405020304" pitchFamily="18" charset="0"/>
            </a:endParaRPr>
          </a:p>
          <a:p>
            <a:pPr>
              <a:spcBef>
                <a:spcPts val="1200"/>
              </a:spcBef>
              <a:spcAft>
                <a:spcPts val="600"/>
              </a:spcAft>
            </a:pPr>
            <a:r>
              <a:rPr lang="en-US" sz="1100" b="0">
                <a:effectLst/>
                <a:latin typeface="Calibri" panose="020F0502020204030204" pitchFamily="34" charset="0"/>
                <a:ea typeface="Times New Roman" panose="02020603050405020304" pitchFamily="18" charset="0"/>
              </a:rPr>
              <a:t>9. Ingestible sensors</a:t>
            </a:r>
            <a:endParaRPr lang="en-US" sz="1100" b="1">
              <a:effectLst/>
              <a:latin typeface="Times New Roman" panose="02020603050405020304" pitchFamily="18" charset="0"/>
              <a:ea typeface="Times New Roman" panose="02020603050405020304" pitchFamily="18" charset="0"/>
            </a:endParaRPr>
          </a:p>
          <a:p>
            <a:endParaRPr lang="en-US" sz="1100"/>
          </a:p>
        </p:txBody>
      </p:sp>
      <p:pic>
        <p:nvPicPr>
          <p:cNvPr id="3074" name="Picture 2" descr="The Challenges and Benefits of IoT in Healthcare | Blog - BairesDev">
            <a:extLst>
              <a:ext uri="{FF2B5EF4-FFF2-40B4-BE49-F238E27FC236}">
                <a16:creationId xmlns:a16="http://schemas.microsoft.com/office/drawing/2014/main" id="{85276BD6-A663-BF0F-4DEF-B1AB948663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54" r="16604" b="-1"/>
          <a:stretch/>
        </p:blipFill>
        <p:spPr bwMode="auto">
          <a:xfrm>
            <a:off x="5304147" y="10"/>
            <a:ext cx="688785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28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White bulbs with a yellow one standing out">
            <a:extLst>
              <a:ext uri="{FF2B5EF4-FFF2-40B4-BE49-F238E27FC236}">
                <a16:creationId xmlns:a16="http://schemas.microsoft.com/office/drawing/2014/main" id="{266D4B00-D5A7-B38C-BCF1-AAC491EDFA56}"/>
              </a:ext>
            </a:extLst>
          </p:cNvPr>
          <p:cNvPicPr>
            <a:picLocks noChangeAspect="1"/>
          </p:cNvPicPr>
          <p:nvPr/>
        </p:nvPicPr>
        <p:blipFill rotWithShape="1">
          <a:blip r:embed="rId2"/>
          <a:srcRect l="19400" r="35269"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19135D37-3567-F297-C435-A4337D528DD3}"/>
              </a:ext>
            </a:extLst>
          </p:cNvPr>
          <p:cNvSpPr>
            <a:spLocks noGrp="1"/>
          </p:cNvSpPr>
          <p:nvPr>
            <p:ph idx="1"/>
          </p:nvPr>
        </p:nvSpPr>
        <p:spPr>
          <a:xfrm>
            <a:off x="5445496" y="2640692"/>
            <a:ext cx="5925310" cy="3255252"/>
          </a:xfrm>
        </p:spPr>
        <p:txBody>
          <a:bodyPr>
            <a:normAutofit/>
          </a:bodyPr>
          <a:lstStyle/>
          <a:p>
            <a:pPr marL="342900" lvl="0" indent="-342900" fontAlgn="base">
              <a:lnSpc>
                <a:spcPct val="90000"/>
              </a:lnSpc>
              <a:buFont typeface="+mj-lt"/>
              <a:buAutoNum type="arabicPeriod"/>
            </a:pPr>
            <a:r>
              <a:rPr lang="en-US" sz="600" dirty="0">
                <a:effectLst/>
                <a:latin typeface="Calibri" panose="020F0502020204030204" pitchFamily="34" charset="0"/>
                <a:ea typeface="Times New Roman" panose="02020603050405020304" pitchFamily="18" charset="0"/>
              </a:rPr>
              <a:t>Affinity Propagation:</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Strengths: Can be useful for identifying patterns and clusters in tourism data, such as grouping similar destinations.</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Weaknesses: May not be the best choice for large datasets, and it can be sensitive to the initial inputs.</a:t>
            </a:r>
            <a:endParaRPr lang="en-US" sz="600" dirty="0">
              <a:effectLst/>
              <a:latin typeface="Times New Roman" panose="02020603050405020304" pitchFamily="18" charset="0"/>
              <a:ea typeface="Times New Roman" panose="02020603050405020304" pitchFamily="18" charset="0"/>
            </a:endParaRPr>
          </a:p>
          <a:p>
            <a:pPr marL="342900" lvl="0" indent="-342900" fontAlgn="base">
              <a:lnSpc>
                <a:spcPct val="90000"/>
              </a:lnSpc>
              <a:buFont typeface="+mj-lt"/>
              <a:buAutoNum type="arabicPeriod"/>
            </a:pPr>
            <a:r>
              <a:rPr lang="en-US" sz="600" dirty="0">
                <a:effectLst/>
                <a:latin typeface="Calibri" panose="020F0502020204030204" pitchFamily="34" charset="0"/>
                <a:ea typeface="Times New Roman" panose="02020603050405020304" pitchFamily="18" charset="0"/>
              </a:rPr>
              <a:t>Agglomerative Clustering:</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Strengths: Effective for hierarchical clustering and revealing the structure of tourism data.</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Weaknesses: Computationally expensive for large datasets and may not work well for non-hierarchical data.</a:t>
            </a:r>
            <a:endParaRPr lang="en-US" sz="600" dirty="0">
              <a:effectLst/>
              <a:latin typeface="Times New Roman" panose="02020603050405020304" pitchFamily="18" charset="0"/>
              <a:ea typeface="Times New Roman" panose="02020603050405020304" pitchFamily="18" charset="0"/>
            </a:endParaRPr>
          </a:p>
          <a:p>
            <a:pPr marL="342900" lvl="0" indent="-342900" fontAlgn="base">
              <a:lnSpc>
                <a:spcPct val="90000"/>
              </a:lnSpc>
              <a:buFont typeface="+mj-lt"/>
              <a:buAutoNum type="arabicPeriod"/>
            </a:pPr>
            <a:r>
              <a:rPr lang="en-US" sz="600" dirty="0">
                <a:effectLst/>
                <a:latin typeface="Calibri" panose="020F0502020204030204" pitchFamily="34" charset="0"/>
                <a:ea typeface="Times New Roman" panose="02020603050405020304" pitchFamily="18" charset="0"/>
              </a:rPr>
              <a:t>Bibliometric Analysis:</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Strengths: Suitable for analyzing trends, citations, and relationships among academic publications in the smart tourism domain.</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Weaknesses: May not directly analyze operational tourism data but can inform research directions.</a:t>
            </a:r>
            <a:endParaRPr lang="en-US" sz="600" dirty="0">
              <a:effectLst/>
              <a:latin typeface="Times New Roman" panose="02020603050405020304" pitchFamily="18" charset="0"/>
              <a:ea typeface="Times New Roman" panose="02020603050405020304" pitchFamily="18" charset="0"/>
            </a:endParaRPr>
          </a:p>
          <a:p>
            <a:pPr marL="342900" lvl="0" indent="-342900" fontAlgn="base">
              <a:lnSpc>
                <a:spcPct val="90000"/>
              </a:lnSpc>
              <a:buFont typeface="+mj-lt"/>
              <a:buAutoNum type="arabicPeriod"/>
            </a:pPr>
            <a:r>
              <a:rPr lang="en-US" sz="600" dirty="0">
                <a:effectLst/>
                <a:latin typeface="Calibri" panose="020F0502020204030204" pitchFamily="34" charset="0"/>
                <a:ea typeface="Times New Roman" panose="02020603050405020304" pitchFamily="18" charset="0"/>
              </a:rPr>
              <a:t>BIRCH Clustering:</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Strengths: Scalable and can handle large datasets efficiently.</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Weaknesses: Might not capture intricate patterns as effectively as some other methods.</a:t>
            </a:r>
            <a:endParaRPr lang="en-US" sz="600" dirty="0">
              <a:effectLst/>
              <a:latin typeface="Times New Roman" panose="02020603050405020304" pitchFamily="18" charset="0"/>
              <a:ea typeface="Times New Roman" panose="02020603050405020304" pitchFamily="18" charset="0"/>
            </a:endParaRPr>
          </a:p>
          <a:p>
            <a:pPr marL="342900" lvl="0" indent="-342900" fontAlgn="base">
              <a:lnSpc>
                <a:spcPct val="90000"/>
              </a:lnSpc>
              <a:buFont typeface="+mj-lt"/>
              <a:buAutoNum type="arabicPeriod"/>
            </a:pPr>
            <a:r>
              <a:rPr lang="en-US" sz="600" dirty="0">
                <a:effectLst/>
                <a:latin typeface="Calibri" panose="020F0502020204030204" pitchFamily="34" charset="0"/>
                <a:ea typeface="Times New Roman" panose="02020603050405020304" pitchFamily="18" charset="0"/>
              </a:rPr>
              <a:t>DBSCAN Clustering:</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Strengths: Good for identifying density-based clusters in tourism data.</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Weaknesses: Sensitive to hyperparameter settings and may not work well with clusters of varying densities.</a:t>
            </a:r>
            <a:endParaRPr lang="en-US" sz="600" dirty="0">
              <a:effectLst/>
              <a:latin typeface="Times New Roman" panose="02020603050405020304" pitchFamily="18" charset="0"/>
              <a:ea typeface="Times New Roman" panose="02020603050405020304" pitchFamily="18" charset="0"/>
            </a:endParaRPr>
          </a:p>
          <a:p>
            <a:pPr marL="342900" lvl="0" indent="-342900" fontAlgn="base">
              <a:lnSpc>
                <a:spcPct val="90000"/>
              </a:lnSpc>
              <a:buFont typeface="+mj-lt"/>
              <a:buAutoNum type="arabicPeriod"/>
            </a:pPr>
            <a:r>
              <a:rPr lang="en-US" sz="600" dirty="0">
                <a:effectLst/>
                <a:latin typeface="Calibri" panose="020F0502020204030204" pitchFamily="34" charset="0"/>
                <a:ea typeface="Times New Roman" panose="02020603050405020304" pitchFamily="18" charset="0"/>
              </a:rPr>
              <a:t>K-Means Clustering:</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Strengths: Widely used for partitioning data into clusters, which can be applied to segment tourists or destinations.</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Weaknesses: Requires the user to specify the number of clusters in advance and is sensitive to initial cluster centers.</a:t>
            </a:r>
            <a:endParaRPr lang="en-US" sz="600" dirty="0">
              <a:effectLst/>
              <a:latin typeface="Times New Roman" panose="02020603050405020304" pitchFamily="18" charset="0"/>
              <a:ea typeface="Times New Roman" panose="02020603050405020304" pitchFamily="18" charset="0"/>
            </a:endParaRPr>
          </a:p>
          <a:p>
            <a:pPr marL="342900" lvl="0" indent="-342900" fontAlgn="base">
              <a:lnSpc>
                <a:spcPct val="90000"/>
              </a:lnSpc>
              <a:buFont typeface="+mj-lt"/>
              <a:buAutoNum type="arabicPeriod"/>
            </a:pPr>
            <a:r>
              <a:rPr lang="en-US" sz="600" dirty="0">
                <a:effectLst/>
                <a:latin typeface="Calibri" panose="020F0502020204030204" pitchFamily="34" charset="0"/>
                <a:ea typeface="Times New Roman" panose="02020603050405020304" pitchFamily="18" charset="0"/>
              </a:rPr>
              <a:t>Mean Shift Clustering:</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Strengths: Can identify the number of clusters automatically and is robust to different shapes of clusters.</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Weaknesses: Computationally expensive for large datasets and sensitive to bandwidth parameters.</a:t>
            </a:r>
            <a:endParaRPr lang="en-US" sz="600" dirty="0">
              <a:effectLst/>
              <a:latin typeface="Times New Roman" panose="02020603050405020304" pitchFamily="18" charset="0"/>
              <a:ea typeface="Times New Roman" panose="02020603050405020304" pitchFamily="18" charset="0"/>
            </a:endParaRPr>
          </a:p>
          <a:p>
            <a:pPr marL="342900" lvl="0" indent="-342900" fontAlgn="base">
              <a:lnSpc>
                <a:spcPct val="90000"/>
              </a:lnSpc>
              <a:buFont typeface="+mj-lt"/>
              <a:buAutoNum type="arabicPeriod"/>
            </a:pPr>
            <a:r>
              <a:rPr lang="en-US" sz="600" dirty="0">
                <a:effectLst/>
                <a:latin typeface="Calibri" panose="020F0502020204030204" pitchFamily="34" charset="0"/>
                <a:ea typeface="Times New Roman" panose="02020603050405020304" pitchFamily="18" charset="0"/>
              </a:rPr>
              <a:t>Multiple Linear Regression:</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Strengths: Useful for modeling relationships between multiple variables, which can help understand factors influencing smart tourism.</a:t>
            </a:r>
            <a:br>
              <a:rPr lang="tr-TR" sz="600" dirty="0">
                <a:latin typeface="Times New Roman" panose="02020603050405020304" pitchFamily="18" charset="0"/>
                <a:ea typeface="Times New Roman" panose="02020603050405020304" pitchFamily="18" charset="0"/>
              </a:rPr>
            </a:br>
            <a:r>
              <a:rPr lang="en-US" sz="600" dirty="0">
                <a:effectLst/>
                <a:latin typeface="Calibri" panose="020F0502020204030204" pitchFamily="34" charset="0"/>
                <a:ea typeface="Times New Roman" panose="02020603050405020304" pitchFamily="18" charset="0"/>
              </a:rPr>
              <a:t>Weaknesses: Assumes linear relationships, which may not always hold in complex tourism scenarios.</a:t>
            </a:r>
            <a:endParaRPr lang="en-US" sz="600" dirty="0">
              <a:effectLst/>
              <a:latin typeface="Times New Roman" panose="02020603050405020304" pitchFamily="18" charset="0"/>
              <a:ea typeface="Times New Roman" panose="02020603050405020304" pitchFamily="18" charset="0"/>
            </a:endParaRPr>
          </a:p>
          <a:p>
            <a:pPr>
              <a:lnSpc>
                <a:spcPct val="90000"/>
              </a:lnSpc>
            </a:pPr>
            <a:endParaRPr lang="en-US" sz="600" dirty="0"/>
          </a:p>
        </p:txBody>
      </p:sp>
    </p:spTree>
    <p:extLst>
      <p:ext uri="{BB962C8B-B14F-4D97-AF65-F5344CB8AC3E}">
        <p14:creationId xmlns:p14="http://schemas.microsoft.com/office/powerpoint/2010/main" val="283411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DDD84-7553-9296-FA1E-CF8DD33E6CD0}"/>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b="1">
                <a:solidFill>
                  <a:schemeClr val="bg1"/>
                </a:solidFill>
                <a:effectLst/>
                <a:latin typeface="Calibri" panose="020F0502020204030204" pitchFamily="34" charset="0"/>
                <a:ea typeface="Times New Roman" panose="02020603050405020304" pitchFamily="18" charset="0"/>
              </a:rPr>
              <a:t>Comparison of data analytic techniques </a:t>
            </a:r>
            <a:br>
              <a:rPr lang="en-US">
                <a:solidFill>
                  <a:schemeClr val="bg1"/>
                </a:solidFill>
                <a:effectLst/>
                <a:latin typeface="Times New Roman" panose="02020603050405020304" pitchFamily="18" charset="0"/>
                <a:ea typeface="Times New Roman" panose="02020603050405020304" pitchFamily="18" charset="0"/>
              </a:rPr>
            </a:br>
            <a:endParaRPr lang="en-US">
              <a:solidFill>
                <a:schemeClr val="bg1"/>
              </a:solidFill>
            </a:endParaRPr>
          </a:p>
        </p:txBody>
      </p:sp>
      <p:sp>
        <p:nvSpPr>
          <p:cNvPr id="3" name="Content Placeholder 2">
            <a:extLst>
              <a:ext uri="{FF2B5EF4-FFF2-40B4-BE49-F238E27FC236}">
                <a16:creationId xmlns:a16="http://schemas.microsoft.com/office/drawing/2014/main" id="{190A3643-698C-6FBF-B737-CF65047564AF}"/>
              </a:ext>
            </a:extLst>
          </p:cNvPr>
          <p:cNvSpPr>
            <a:spLocks noGrp="1"/>
          </p:cNvSpPr>
          <p:nvPr>
            <p:ph idx="1"/>
          </p:nvPr>
        </p:nvSpPr>
        <p:spPr>
          <a:xfrm>
            <a:off x="643467" y="2638044"/>
            <a:ext cx="6242715" cy="3415622"/>
          </a:xfrm>
        </p:spPr>
        <p:txBody>
          <a:bodyPr>
            <a:normAutofit/>
          </a:bodyPr>
          <a:lstStyle/>
          <a:p>
            <a:pPr fontAlgn="base"/>
            <a:r>
              <a:rPr lang="en-US">
                <a:solidFill>
                  <a:schemeClr val="bg1"/>
                </a:solidFill>
                <a:effectLst/>
                <a:latin typeface="Calibri" panose="020F0502020204030204" pitchFamily="34" charset="0"/>
                <a:ea typeface="Times New Roman" panose="02020603050405020304" pitchFamily="18" charset="0"/>
              </a:rPr>
              <a:t>The choice of data analytic techniques in the field of smart tourism largely depends on the specific goals and nature of our analysis. Different techniques have different strengths and weaknesses, and their suitability can vary depending on the type of data, the research questions we want to address, and the desired outcomes. </a:t>
            </a:r>
            <a:endParaRPr lang="en-US">
              <a:solidFill>
                <a:schemeClr val="bg1"/>
              </a:solidFill>
            </a:endParaRPr>
          </a:p>
        </p:txBody>
      </p:sp>
      <p:pic>
        <p:nvPicPr>
          <p:cNvPr id="7" name="Graphic 6" descr="Mountains">
            <a:extLst>
              <a:ext uri="{FF2B5EF4-FFF2-40B4-BE49-F238E27FC236}">
                <a16:creationId xmlns:a16="http://schemas.microsoft.com/office/drawing/2014/main" id="{5700B2F2-5B01-8828-201F-06732F1572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9870" y="1614253"/>
            <a:ext cx="3428662" cy="3428662"/>
          </a:xfrm>
          <a:prstGeom prst="rect">
            <a:avLst/>
          </a:prstGeom>
        </p:spPr>
      </p:pic>
    </p:spTree>
    <p:extLst>
      <p:ext uri="{BB962C8B-B14F-4D97-AF65-F5344CB8AC3E}">
        <p14:creationId xmlns:p14="http://schemas.microsoft.com/office/powerpoint/2010/main" val="2877362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776DD1-930F-2186-B557-E9E645F1DDFA}"/>
              </a:ext>
            </a:extLst>
          </p:cNvPr>
          <p:cNvGraphicFramePr>
            <a:graphicFrameLocks noGrp="1"/>
          </p:cNvGraphicFramePr>
          <p:nvPr>
            <p:extLst>
              <p:ext uri="{D42A27DB-BD31-4B8C-83A1-F6EECF244321}">
                <p14:modId xmlns:p14="http://schemas.microsoft.com/office/powerpoint/2010/main" val="3404650830"/>
              </p:ext>
            </p:extLst>
          </p:nvPr>
        </p:nvGraphicFramePr>
        <p:xfrm>
          <a:off x="804334" y="207390"/>
          <a:ext cx="10583333" cy="6231117"/>
        </p:xfrm>
        <a:graphic>
          <a:graphicData uri="http://schemas.openxmlformats.org/drawingml/2006/table">
            <a:tbl>
              <a:tblPr firstRow="1" bandRow="1">
                <a:tableStyleId>{5C22544A-7EE6-4342-B048-85BDC9FD1C3A}</a:tableStyleId>
              </a:tblPr>
              <a:tblGrid>
                <a:gridCol w="3495659">
                  <a:extLst>
                    <a:ext uri="{9D8B030D-6E8A-4147-A177-3AD203B41FA5}">
                      <a16:colId xmlns:a16="http://schemas.microsoft.com/office/drawing/2014/main" val="1261903580"/>
                    </a:ext>
                  </a:extLst>
                </a:gridCol>
                <a:gridCol w="3498650">
                  <a:extLst>
                    <a:ext uri="{9D8B030D-6E8A-4147-A177-3AD203B41FA5}">
                      <a16:colId xmlns:a16="http://schemas.microsoft.com/office/drawing/2014/main" val="410884246"/>
                    </a:ext>
                  </a:extLst>
                </a:gridCol>
                <a:gridCol w="3589024">
                  <a:extLst>
                    <a:ext uri="{9D8B030D-6E8A-4147-A177-3AD203B41FA5}">
                      <a16:colId xmlns:a16="http://schemas.microsoft.com/office/drawing/2014/main" val="3033406867"/>
                    </a:ext>
                  </a:extLst>
                </a:gridCol>
              </a:tblGrid>
              <a:tr h="402772">
                <a:tc>
                  <a:txBody>
                    <a:bodyPr/>
                    <a:lstStyle/>
                    <a:p>
                      <a:r>
                        <a:rPr lang="tr-TR" sz="1100"/>
                        <a:t>Analysis Method</a:t>
                      </a:r>
                      <a:endParaRPr lang="en-US" sz="1100"/>
                    </a:p>
                  </a:txBody>
                  <a:tcPr marL="84324" marR="84324" marT="42162" marB="42162"/>
                </a:tc>
                <a:tc>
                  <a:txBody>
                    <a:bodyPr/>
                    <a:lstStyle/>
                    <a:p>
                      <a:r>
                        <a:rPr lang="tr-TR" sz="1100" dirty="0"/>
                        <a:t>Strengths</a:t>
                      </a:r>
                      <a:endParaRPr lang="en-US" sz="1100" dirty="0"/>
                    </a:p>
                  </a:txBody>
                  <a:tcPr marL="84324" marR="84324" marT="42162" marB="42162">
                    <a:solidFill>
                      <a:schemeClr val="accent2">
                        <a:lumMod val="75000"/>
                      </a:schemeClr>
                    </a:solidFill>
                  </a:tcPr>
                </a:tc>
                <a:tc>
                  <a:txBody>
                    <a:bodyPr/>
                    <a:lstStyle/>
                    <a:p>
                      <a:r>
                        <a:rPr lang="tr-TR" sz="1100" dirty="0"/>
                        <a:t>Weaknesses</a:t>
                      </a:r>
                      <a:endParaRPr lang="en-US" sz="1100" dirty="0"/>
                    </a:p>
                  </a:txBody>
                  <a:tcPr marL="84324" marR="84324" marT="42162" marB="42162">
                    <a:solidFill>
                      <a:schemeClr val="accent3">
                        <a:lumMod val="60000"/>
                        <a:lumOff val="40000"/>
                      </a:schemeClr>
                    </a:solidFill>
                  </a:tcPr>
                </a:tc>
                <a:extLst>
                  <a:ext uri="{0D108BD9-81ED-4DB2-BD59-A6C34878D82A}">
                    <a16:rowId xmlns:a16="http://schemas.microsoft.com/office/drawing/2014/main" val="1221392142"/>
                  </a:ext>
                </a:extLst>
              </a:tr>
              <a:tr h="639697">
                <a:tc>
                  <a:txBody>
                    <a:bodyPr/>
                    <a:lstStyle/>
                    <a:p>
                      <a:r>
                        <a:rPr lang="en-US" sz="1100" kern="1200">
                          <a:solidFill>
                            <a:schemeClr val="dk1"/>
                          </a:solidFill>
                          <a:effectLst/>
                          <a:latin typeface="+mn-lt"/>
                          <a:ea typeface="+mn-ea"/>
                          <a:cs typeface="+mn-cs"/>
                        </a:rPr>
                        <a:t>Affinity Propagation</a:t>
                      </a:r>
                      <a:endParaRPr lang="en-US" sz="1100"/>
                    </a:p>
                  </a:txBody>
                  <a:tcPr marL="84324" marR="84324" marT="42162" marB="42162"/>
                </a:tc>
                <a:tc>
                  <a:txBody>
                    <a:bodyPr/>
                    <a:lstStyle/>
                    <a:p>
                      <a:r>
                        <a:rPr lang="en-US" sz="1100" kern="1200" dirty="0">
                          <a:solidFill>
                            <a:schemeClr val="dk1"/>
                          </a:solidFill>
                          <a:effectLst/>
                          <a:latin typeface="+mn-lt"/>
                          <a:ea typeface="+mn-ea"/>
                          <a:cs typeface="+mn-cs"/>
                        </a:rPr>
                        <a:t>Can be useful for identifying patterns and clusters in tourism data, such as grouping similar destinations.</a:t>
                      </a:r>
                      <a:endParaRPr lang="en-US" sz="1100" dirty="0"/>
                    </a:p>
                  </a:txBody>
                  <a:tcPr marL="84324" marR="84324" marT="42162" marB="42162">
                    <a:solidFill>
                      <a:schemeClr val="accent2">
                        <a:lumMod val="75000"/>
                      </a:schemeClr>
                    </a:solidFill>
                  </a:tcPr>
                </a:tc>
                <a:tc>
                  <a:txBody>
                    <a:bodyPr/>
                    <a:lstStyle/>
                    <a:p>
                      <a:r>
                        <a:rPr lang="en-US" sz="1100" kern="1200" dirty="0">
                          <a:solidFill>
                            <a:schemeClr val="dk1"/>
                          </a:solidFill>
                          <a:effectLst/>
                          <a:latin typeface="+mn-lt"/>
                          <a:ea typeface="+mn-ea"/>
                          <a:cs typeface="+mn-cs"/>
                        </a:rPr>
                        <a:t>May not be the best choice for large datasets, and it can be sensitive to the initial inputs.</a:t>
                      </a:r>
                      <a:endParaRPr lang="en-US" sz="1100" dirty="0"/>
                    </a:p>
                  </a:txBody>
                  <a:tcPr marL="84324" marR="84324" marT="42162" marB="42162">
                    <a:solidFill>
                      <a:schemeClr val="accent3">
                        <a:lumMod val="60000"/>
                        <a:lumOff val="40000"/>
                      </a:schemeClr>
                    </a:solidFill>
                  </a:tcPr>
                </a:tc>
                <a:extLst>
                  <a:ext uri="{0D108BD9-81ED-4DB2-BD59-A6C34878D82A}">
                    <a16:rowId xmlns:a16="http://schemas.microsoft.com/office/drawing/2014/main" val="378989504"/>
                  </a:ext>
                </a:extLst>
              </a:tr>
              <a:tr h="639697">
                <a:tc>
                  <a:txBody>
                    <a:bodyPr/>
                    <a:lstStyle/>
                    <a:p>
                      <a:r>
                        <a:rPr lang="en-US" sz="1100" kern="1200">
                          <a:solidFill>
                            <a:schemeClr val="dk1"/>
                          </a:solidFill>
                          <a:effectLst/>
                          <a:latin typeface="+mn-lt"/>
                          <a:ea typeface="+mn-ea"/>
                          <a:cs typeface="+mn-cs"/>
                        </a:rPr>
                        <a:t>Agglomerative Clustering</a:t>
                      </a:r>
                      <a:endParaRPr lang="en-US" sz="1100"/>
                    </a:p>
                  </a:txBody>
                  <a:tcPr marL="84324" marR="84324" marT="42162" marB="42162"/>
                </a:tc>
                <a:tc>
                  <a:txBody>
                    <a:bodyPr/>
                    <a:lstStyle/>
                    <a:p>
                      <a:r>
                        <a:rPr lang="en-US" sz="1100" kern="1200" dirty="0">
                          <a:solidFill>
                            <a:schemeClr val="dk1"/>
                          </a:solidFill>
                          <a:effectLst/>
                          <a:latin typeface="+mn-lt"/>
                          <a:ea typeface="+mn-ea"/>
                          <a:cs typeface="+mn-cs"/>
                        </a:rPr>
                        <a:t>Effective for hierarchical clustering and revealing the structure of tourism data.</a:t>
                      </a:r>
                      <a:endParaRPr lang="en-US" sz="1100" dirty="0"/>
                    </a:p>
                  </a:txBody>
                  <a:tcPr marL="84324" marR="84324" marT="42162" marB="42162">
                    <a:solidFill>
                      <a:schemeClr val="accent2">
                        <a:lumMod val="75000"/>
                      </a:schemeClr>
                    </a:solidFill>
                  </a:tcPr>
                </a:tc>
                <a:tc>
                  <a:txBody>
                    <a:bodyPr/>
                    <a:lstStyle/>
                    <a:p>
                      <a:r>
                        <a:rPr lang="en-US" sz="1100" kern="1200" dirty="0">
                          <a:solidFill>
                            <a:schemeClr val="dk1"/>
                          </a:solidFill>
                          <a:effectLst/>
                          <a:latin typeface="+mn-lt"/>
                          <a:ea typeface="+mn-ea"/>
                          <a:cs typeface="+mn-cs"/>
                        </a:rPr>
                        <a:t>Computationally expensive for large datasets and may not work well for non-hierarchical data.</a:t>
                      </a:r>
                      <a:endParaRPr lang="en-US" sz="1100" dirty="0"/>
                    </a:p>
                  </a:txBody>
                  <a:tcPr marL="84324" marR="84324" marT="42162" marB="42162">
                    <a:solidFill>
                      <a:schemeClr val="accent3">
                        <a:lumMod val="60000"/>
                        <a:lumOff val="40000"/>
                      </a:schemeClr>
                    </a:solidFill>
                  </a:tcPr>
                </a:tc>
                <a:extLst>
                  <a:ext uri="{0D108BD9-81ED-4DB2-BD59-A6C34878D82A}">
                    <a16:rowId xmlns:a16="http://schemas.microsoft.com/office/drawing/2014/main" val="3478574304"/>
                  </a:ext>
                </a:extLst>
              </a:tr>
              <a:tr h="876620">
                <a:tc>
                  <a:txBody>
                    <a:bodyPr/>
                    <a:lstStyle/>
                    <a:p>
                      <a:r>
                        <a:rPr lang="en-US" sz="1100" kern="1200">
                          <a:solidFill>
                            <a:schemeClr val="dk1"/>
                          </a:solidFill>
                          <a:effectLst/>
                          <a:latin typeface="+mn-lt"/>
                          <a:ea typeface="+mn-ea"/>
                          <a:cs typeface="+mn-cs"/>
                        </a:rPr>
                        <a:t>Bibliometric Analysis</a:t>
                      </a:r>
                      <a:endParaRPr lang="en-US" sz="1100"/>
                    </a:p>
                  </a:txBody>
                  <a:tcPr marL="84324" marR="84324" marT="42162" marB="42162"/>
                </a:tc>
                <a:tc>
                  <a:txBody>
                    <a:bodyPr/>
                    <a:lstStyle/>
                    <a:p>
                      <a:r>
                        <a:rPr lang="en-US" sz="1100" kern="1200" dirty="0">
                          <a:solidFill>
                            <a:schemeClr val="dk1"/>
                          </a:solidFill>
                          <a:effectLst/>
                          <a:latin typeface="+mn-lt"/>
                          <a:ea typeface="+mn-ea"/>
                          <a:cs typeface="+mn-cs"/>
                        </a:rPr>
                        <a:t>Suitable for analyzing trends, citations, and relationships among academic publications in the smart tourism domain.</a:t>
                      </a:r>
                      <a:endParaRPr lang="en-US" sz="1100" dirty="0"/>
                    </a:p>
                  </a:txBody>
                  <a:tcPr marL="84324" marR="84324" marT="42162" marB="42162">
                    <a:solidFill>
                      <a:schemeClr val="accent2">
                        <a:lumMod val="75000"/>
                      </a:schemeClr>
                    </a:solidFill>
                  </a:tcPr>
                </a:tc>
                <a:tc>
                  <a:txBody>
                    <a:bodyPr/>
                    <a:lstStyle/>
                    <a:p>
                      <a:r>
                        <a:rPr lang="en-US" sz="1100" kern="1200" dirty="0">
                          <a:solidFill>
                            <a:schemeClr val="dk1"/>
                          </a:solidFill>
                          <a:effectLst/>
                          <a:latin typeface="+mn-lt"/>
                          <a:ea typeface="+mn-ea"/>
                          <a:cs typeface="+mn-cs"/>
                        </a:rPr>
                        <a:t>May not directly analyze operational tourism data but can inform research directions.</a:t>
                      </a:r>
                      <a:endParaRPr lang="en-US" sz="1100" dirty="0"/>
                    </a:p>
                  </a:txBody>
                  <a:tcPr marL="84324" marR="84324" marT="42162" marB="42162">
                    <a:solidFill>
                      <a:schemeClr val="accent3">
                        <a:lumMod val="60000"/>
                        <a:lumOff val="40000"/>
                      </a:schemeClr>
                    </a:solidFill>
                  </a:tcPr>
                </a:tc>
                <a:extLst>
                  <a:ext uri="{0D108BD9-81ED-4DB2-BD59-A6C34878D82A}">
                    <a16:rowId xmlns:a16="http://schemas.microsoft.com/office/drawing/2014/main" val="2707448136"/>
                  </a:ext>
                </a:extLst>
              </a:tr>
              <a:tr h="639697">
                <a:tc>
                  <a:txBody>
                    <a:bodyPr/>
                    <a:lstStyle/>
                    <a:p>
                      <a:r>
                        <a:rPr lang="en-US" sz="1100" kern="1200">
                          <a:solidFill>
                            <a:schemeClr val="dk1"/>
                          </a:solidFill>
                          <a:effectLst/>
                          <a:latin typeface="+mn-lt"/>
                          <a:ea typeface="+mn-ea"/>
                          <a:cs typeface="+mn-cs"/>
                        </a:rPr>
                        <a:t>BIRCH Clustering</a:t>
                      </a:r>
                      <a:endParaRPr lang="en-US" sz="1100"/>
                    </a:p>
                  </a:txBody>
                  <a:tcPr marL="84324" marR="84324" marT="42162" marB="4216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n-lt"/>
                          <a:ea typeface="+mn-ea"/>
                          <a:cs typeface="+mn-cs"/>
                        </a:rPr>
                        <a:t>Scalable and can handle large datasets efficiently.</a:t>
                      </a:r>
                    </a:p>
                    <a:p>
                      <a:endParaRPr lang="en-US" sz="1100" dirty="0"/>
                    </a:p>
                  </a:txBody>
                  <a:tcPr marL="84324" marR="84324" marT="42162" marB="42162">
                    <a:solidFill>
                      <a:schemeClr val="accent2">
                        <a:lumMod val="75000"/>
                      </a:schemeClr>
                    </a:solidFill>
                  </a:tcPr>
                </a:tc>
                <a:tc>
                  <a:txBody>
                    <a:bodyPr/>
                    <a:lstStyle/>
                    <a:p>
                      <a:r>
                        <a:rPr lang="en-US" sz="1100" kern="1200" dirty="0">
                          <a:solidFill>
                            <a:schemeClr val="dk1"/>
                          </a:solidFill>
                          <a:effectLst/>
                          <a:latin typeface="+mn-lt"/>
                          <a:ea typeface="+mn-ea"/>
                          <a:cs typeface="+mn-cs"/>
                        </a:rPr>
                        <a:t>Might not capture intricate patterns as effectively as some other methods.</a:t>
                      </a:r>
                      <a:endParaRPr lang="en-US" sz="1100" dirty="0"/>
                    </a:p>
                  </a:txBody>
                  <a:tcPr marL="84324" marR="84324" marT="42162" marB="42162">
                    <a:solidFill>
                      <a:schemeClr val="accent3">
                        <a:lumMod val="60000"/>
                        <a:lumOff val="40000"/>
                      </a:schemeClr>
                    </a:solidFill>
                  </a:tcPr>
                </a:tc>
                <a:extLst>
                  <a:ext uri="{0D108BD9-81ED-4DB2-BD59-A6C34878D82A}">
                    <a16:rowId xmlns:a16="http://schemas.microsoft.com/office/drawing/2014/main" val="1219237969"/>
                  </a:ext>
                </a:extLst>
              </a:tr>
              <a:tr h="876620">
                <a:tc>
                  <a:txBody>
                    <a:bodyPr/>
                    <a:lstStyle/>
                    <a:p>
                      <a:r>
                        <a:rPr lang="en-US" sz="1100" kern="1200">
                          <a:solidFill>
                            <a:schemeClr val="dk1"/>
                          </a:solidFill>
                          <a:effectLst/>
                          <a:latin typeface="+mn-lt"/>
                          <a:ea typeface="+mn-ea"/>
                          <a:cs typeface="+mn-cs"/>
                        </a:rPr>
                        <a:t>DBSCAN Clustering</a:t>
                      </a:r>
                      <a:endParaRPr lang="en-US" sz="1100"/>
                    </a:p>
                  </a:txBody>
                  <a:tcPr marL="84324" marR="84324" marT="42162" marB="4216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n-lt"/>
                          <a:ea typeface="+mn-ea"/>
                          <a:cs typeface="+mn-cs"/>
                        </a:rPr>
                        <a:t>Good for identifying density-based clusters in tourism data.</a:t>
                      </a:r>
                    </a:p>
                    <a:p>
                      <a:endParaRPr lang="en-US" sz="1100" dirty="0"/>
                    </a:p>
                  </a:txBody>
                  <a:tcPr marL="84324" marR="84324" marT="42162" marB="42162">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n-lt"/>
                          <a:ea typeface="+mn-ea"/>
                          <a:cs typeface="+mn-cs"/>
                        </a:rPr>
                        <a:t>:Sensitive to hyperparameter settings and may not work well with clusters of varying densities.</a:t>
                      </a:r>
                    </a:p>
                  </a:txBody>
                  <a:tcPr marL="84324" marR="84324" marT="42162" marB="42162">
                    <a:solidFill>
                      <a:schemeClr val="accent3">
                        <a:lumMod val="60000"/>
                        <a:lumOff val="40000"/>
                      </a:schemeClr>
                    </a:solidFill>
                  </a:tcPr>
                </a:tc>
                <a:extLst>
                  <a:ext uri="{0D108BD9-81ED-4DB2-BD59-A6C34878D82A}">
                    <a16:rowId xmlns:a16="http://schemas.microsoft.com/office/drawing/2014/main" val="3167885900"/>
                  </a:ext>
                </a:extLst>
              </a:tr>
              <a:tr h="639697">
                <a:tc>
                  <a:txBody>
                    <a:bodyPr/>
                    <a:lstStyle/>
                    <a:p>
                      <a:r>
                        <a:rPr lang="en-US" sz="1100" kern="1200">
                          <a:solidFill>
                            <a:schemeClr val="dk1"/>
                          </a:solidFill>
                          <a:effectLst/>
                          <a:latin typeface="+mn-lt"/>
                          <a:ea typeface="+mn-ea"/>
                          <a:cs typeface="+mn-cs"/>
                        </a:rPr>
                        <a:t>K-Means Clustering</a:t>
                      </a:r>
                      <a:endParaRPr lang="en-US" sz="1100"/>
                    </a:p>
                  </a:txBody>
                  <a:tcPr marL="84324" marR="84324" marT="42162" marB="42162"/>
                </a:tc>
                <a:tc>
                  <a:txBody>
                    <a:bodyPr/>
                    <a:lstStyle/>
                    <a:p>
                      <a:r>
                        <a:rPr lang="en-US" sz="1100" kern="1200" dirty="0">
                          <a:solidFill>
                            <a:schemeClr val="dk1"/>
                          </a:solidFill>
                          <a:effectLst/>
                          <a:latin typeface="+mn-lt"/>
                          <a:ea typeface="+mn-ea"/>
                          <a:cs typeface="+mn-cs"/>
                        </a:rPr>
                        <a:t>Widely used for partitioning data into clusters, which can be applied to segment tourists or destinations.</a:t>
                      </a:r>
                      <a:endParaRPr lang="en-US" sz="1100" dirty="0"/>
                    </a:p>
                  </a:txBody>
                  <a:tcPr marL="84324" marR="84324" marT="42162" marB="42162">
                    <a:solidFill>
                      <a:schemeClr val="accent2">
                        <a:lumMod val="75000"/>
                      </a:schemeClr>
                    </a:solidFill>
                  </a:tcPr>
                </a:tc>
                <a:tc>
                  <a:txBody>
                    <a:bodyPr/>
                    <a:lstStyle/>
                    <a:p>
                      <a:r>
                        <a:rPr lang="en-US" sz="1100" kern="1200" dirty="0">
                          <a:solidFill>
                            <a:schemeClr val="dk1"/>
                          </a:solidFill>
                          <a:effectLst/>
                          <a:latin typeface="+mn-lt"/>
                          <a:ea typeface="+mn-ea"/>
                          <a:cs typeface="+mn-cs"/>
                        </a:rPr>
                        <a:t>Requires the user to specify the number of clusters in advance and is sensitive to initial cluster centers.</a:t>
                      </a:r>
                      <a:endParaRPr lang="en-US" sz="1100" dirty="0"/>
                    </a:p>
                  </a:txBody>
                  <a:tcPr marL="84324" marR="84324" marT="42162" marB="42162">
                    <a:solidFill>
                      <a:schemeClr val="accent3">
                        <a:lumMod val="60000"/>
                        <a:lumOff val="40000"/>
                      </a:schemeClr>
                    </a:solidFill>
                  </a:tcPr>
                </a:tc>
                <a:extLst>
                  <a:ext uri="{0D108BD9-81ED-4DB2-BD59-A6C34878D82A}">
                    <a16:rowId xmlns:a16="http://schemas.microsoft.com/office/drawing/2014/main" val="1949124270"/>
                  </a:ext>
                </a:extLst>
              </a:tr>
              <a:tr h="639697">
                <a:tc>
                  <a:txBody>
                    <a:bodyPr/>
                    <a:lstStyle/>
                    <a:p>
                      <a:r>
                        <a:rPr lang="en-US" sz="1100" kern="1200">
                          <a:solidFill>
                            <a:schemeClr val="dk1"/>
                          </a:solidFill>
                          <a:effectLst/>
                          <a:latin typeface="+mn-lt"/>
                          <a:ea typeface="+mn-ea"/>
                          <a:cs typeface="+mn-cs"/>
                        </a:rPr>
                        <a:t>Mean Shift Clustering</a:t>
                      </a:r>
                      <a:endParaRPr lang="en-US" sz="1100"/>
                    </a:p>
                  </a:txBody>
                  <a:tcPr marL="84324" marR="84324" marT="42162" marB="42162"/>
                </a:tc>
                <a:tc>
                  <a:txBody>
                    <a:bodyPr/>
                    <a:lstStyle/>
                    <a:p>
                      <a:r>
                        <a:rPr lang="en-US" sz="1100" kern="1200" dirty="0">
                          <a:solidFill>
                            <a:schemeClr val="dk1"/>
                          </a:solidFill>
                          <a:effectLst/>
                          <a:latin typeface="+mn-lt"/>
                          <a:ea typeface="+mn-ea"/>
                          <a:cs typeface="+mn-cs"/>
                        </a:rPr>
                        <a:t>Can identify the number of clusters automatically and is robust to different shapes of clusters.</a:t>
                      </a:r>
                      <a:endParaRPr lang="en-US" sz="1100" dirty="0"/>
                    </a:p>
                  </a:txBody>
                  <a:tcPr marL="84324" marR="84324" marT="42162" marB="42162">
                    <a:solidFill>
                      <a:schemeClr val="accent2">
                        <a:lumMod val="75000"/>
                      </a:schemeClr>
                    </a:solidFill>
                  </a:tcPr>
                </a:tc>
                <a:tc>
                  <a:txBody>
                    <a:bodyPr/>
                    <a:lstStyle/>
                    <a:p>
                      <a:r>
                        <a:rPr lang="en-US" sz="1100" kern="1200" dirty="0">
                          <a:solidFill>
                            <a:schemeClr val="dk1"/>
                          </a:solidFill>
                          <a:effectLst/>
                          <a:latin typeface="+mn-lt"/>
                          <a:ea typeface="+mn-ea"/>
                          <a:cs typeface="+mn-cs"/>
                        </a:rPr>
                        <a:t>Computationally expensive for large datasets and sensitive to bandwidth parameters.</a:t>
                      </a:r>
                      <a:endParaRPr lang="en-US" sz="1100" dirty="0"/>
                    </a:p>
                  </a:txBody>
                  <a:tcPr marL="84324" marR="84324" marT="42162" marB="42162">
                    <a:solidFill>
                      <a:schemeClr val="accent3">
                        <a:lumMod val="60000"/>
                        <a:lumOff val="40000"/>
                      </a:schemeClr>
                    </a:solidFill>
                  </a:tcPr>
                </a:tc>
                <a:extLst>
                  <a:ext uri="{0D108BD9-81ED-4DB2-BD59-A6C34878D82A}">
                    <a16:rowId xmlns:a16="http://schemas.microsoft.com/office/drawing/2014/main" val="1100590743"/>
                  </a:ext>
                </a:extLst>
              </a:tr>
              <a:tr h="876620">
                <a:tc>
                  <a:txBody>
                    <a:bodyPr/>
                    <a:lstStyle/>
                    <a:p>
                      <a:r>
                        <a:rPr lang="en-US" sz="1100" kern="1200">
                          <a:solidFill>
                            <a:schemeClr val="dk1"/>
                          </a:solidFill>
                          <a:effectLst/>
                          <a:latin typeface="+mn-lt"/>
                          <a:ea typeface="+mn-ea"/>
                          <a:cs typeface="+mn-cs"/>
                        </a:rPr>
                        <a:t>Multiple Linear Regression</a:t>
                      </a:r>
                      <a:endParaRPr lang="en-US" sz="1100"/>
                    </a:p>
                  </a:txBody>
                  <a:tcPr marL="84324" marR="84324" marT="42162" marB="42162"/>
                </a:tc>
                <a:tc>
                  <a:txBody>
                    <a:bodyPr/>
                    <a:lstStyle/>
                    <a:p>
                      <a:r>
                        <a:rPr lang="en-US" sz="1100" kern="1200" dirty="0">
                          <a:solidFill>
                            <a:schemeClr val="dk1"/>
                          </a:solidFill>
                          <a:effectLst/>
                          <a:latin typeface="+mn-lt"/>
                          <a:ea typeface="+mn-ea"/>
                          <a:cs typeface="+mn-cs"/>
                        </a:rPr>
                        <a:t>Useful for modeling relationships between multiple variables, which can help understand factors influencing smart tourism.</a:t>
                      </a:r>
                      <a:endParaRPr lang="en-US" sz="1100" dirty="0"/>
                    </a:p>
                  </a:txBody>
                  <a:tcPr marL="84324" marR="84324" marT="42162" marB="42162">
                    <a:solidFill>
                      <a:schemeClr val="accent2">
                        <a:lumMod val="75000"/>
                      </a:schemeClr>
                    </a:solidFill>
                  </a:tcPr>
                </a:tc>
                <a:tc>
                  <a:txBody>
                    <a:bodyPr/>
                    <a:lstStyle/>
                    <a:p>
                      <a:r>
                        <a:rPr lang="en-US" sz="1100" kern="1200" dirty="0">
                          <a:solidFill>
                            <a:schemeClr val="dk1"/>
                          </a:solidFill>
                          <a:effectLst/>
                          <a:latin typeface="+mn-lt"/>
                          <a:ea typeface="+mn-ea"/>
                          <a:cs typeface="+mn-cs"/>
                        </a:rPr>
                        <a:t>Assumes linear relationships, which may not always hold in complex tourism scenarios.</a:t>
                      </a:r>
                      <a:endParaRPr lang="en-US" sz="1100" dirty="0"/>
                    </a:p>
                  </a:txBody>
                  <a:tcPr marL="84324" marR="84324" marT="42162" marB="42162">
                    <a:solidFill>
                      <a:schemeClr val="accent3">
                        <a:lumMod val="60000"/>
                        <a:lumOff val="40000"/>
                      </a:schemeClr>
                    </a:solidFill>
                  </a:tcPr>
                </a:tc>
                <a:extLst>
                  <a:ext uri="{0D108BD9-81ED-4DB2-BD59-A6C34878D82A}">
                    <a16:rowId xmlns:a16="http://schemas.microsoft.com/office/drawing/2014/main" val="2102289755"/>
                  </a:ext>
                </a:extLst>
              </a:tr>
            </a:tbl>
          </a:graphicData>
        </a:graphic>
      </p:graphicFrame>
    </p:spTree>
    <p:extLst>
      <p:ext uri="{BB962C8B-B14F-4D97-AF65-F5344CB8AC3E}">
        <p14:creationId xmlns:p14="http://schemas.microsoft.com/office/powerpoint/2010/main" val="984117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4DD7B1-2E51-F325-BFE9-85825F62FD4F}"/>
              </a:ext>
            </a:extLst>
          </p:cNvPr>
          <p:cNvSpPr>
            <a:spLocks noGrp="1"/>
          </p:cNvSpPr>
          <p:nvPr>
            <p:ph idx="1"/>
          </p:nvPr>
        </p:nvSpPr>
        <p:spPr>
          <a:xfrm>
            <a:off x="6679109" y="1059838"/>
            <a:ext cx="4665397" cy="4738323"/>
          </a:xfrm>
        </p:spPr>
        <p:txBody>
          <a:bodyPr anchor="ctr">
            <a:normAutofit/>
          </a:bodyPr>
          <a:lstStyle/>
          <a:p>
            <a:r>
              <a:rPr lang="en-US">
                <a:effectLst/>
                <a:latin typeface="Calibri" panose="020F0502020204030204" pitchFamily="34" charset="0"/>
                <a:ea typeface="Times New Roman" panose="02020603050405020304" pitchFamily="18" charset="0"/>
              </a:rPr>
              <a:t>Briefly, to determine which technique is more useful for smart tourism, we should consider the specific objectives of our analysis. For instance, if we want to identify tourist preferences and segment tourists, clustering methods like K-Means or DBSCAN may be suitable. If we're looking to understand the influence of various factors on tourism outcomes, multiple linear regression could be more appropriate. A combination of techniques may also be used to gain a comprehensive understanding of the data.</a:t>
            </a:r>
            <a:endParaRPr lang="en-US">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029823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FA12D-BDC2-32C6-6BAB-8BF914A2D40A}"/>
              </a:ext>
            </a:extLst>
          </p:cNvPr>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sz="3800" kern="1200" cap="all" spc="200" baseline="0" dirty="0">
                <a:solidFill>
                  <a:srgbClr val="262626"/>
                </a:solidFill>
                <a:latin typeface="+mj-lt"/>
                <a:ea typeface="+mj-ea"/>
                <a:cs typeface="+mj-cs"/>
              </a:rPr>
              <a:t>Thank you</a:t>
            </a:r>
          </a:p>
        </p:txBody>
      </p:sp>
    </p:spTree>
    <p:extLst>
      <p:ext uri="{BB962C8B-B14F-4D97-AF65-F5344CB8AC3E}">
        <p14:creationId xmlns:p14="http://schemas.microsoft.com/office/powerpoint/2010/main" val="1468603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AA49-0B8F-CA65-5CF6-5627664DA11D}"/>
              </a:ext>
            </a:extLst>
          </p:cNvPr>
          <p:cNvSpPr>
            <a:spLocks noGrp="1"/>
          </p:cNvSpPr>
          <p:nvPr>
            <p:ph type="title"/>
          </p:nvPr>
        </p:nvSpPr>
        <p:spPr/>
        <p:txBody>
          <a:bodyPr>
            <a:normAutofit fontScale="90000"/>
          </a:bodyPr>
          <a:lstStyle/>
          <a:p>
            <a:r>
              <a:rPr lang="en-US" sz="3100" b="1" kern="100" dirty="0">
                <a:effectLst/>
                <a:latin typeface="Calibri" panose="020F0502020204030204" pitchFamily="34" charset="0"/>
                <a:ea typeface="Times New Roman" panose="02020603050405020304" pitchFamily="18" charset="0"/>
                <a:cs typeface="Times New Roman" panose="02020603050405020304" pitchFamily="18" charset="0"/>
              </a:rPr>
              <a:t>Why security matters for IoT in healthcare</a:t>
            </a:r>
            <a:br>
              <a:rPr lang="en-US" sz="3100" b="1" kern="100" dirty="0">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100" dirty="0"/>
          </a:p>
        </p:txBody>
      </p:sp>
      <p:sp>
        <p:nvSpPr>
          <p:cNvPr id="3" name="Content Placeholder 2">
            <a:extLst>
              <a:ext uri="{FF2B5EF4-FFF2-40B4-BE49-F238E27FC236}">
                <a16:creationId xmlns:a16="http://schemas.microsoft.com/office/drawing/2014/main" id="{F7E6A2DE-A05B-A368-1527-3A47287106A3}"/>
              </a:ext>
            </a:extLst>
          </p:cNvPr>
          <p:cNvSpPr>
            <a:spLocks noGrp="1"/>
          </p:cNvSpPr>
          <p:nvPr>
            <p:ph idx="1"/>
          </p:nvPr>
        </p:nvSpPr>
        <p:spPr>
          <a:xfrm>
            <a:off x="5689600" y="2194560"/>
            <a:ext cx="5816600" cy="4024125"/>
          </a:xfrm>
        </p:spPr>
        <p:txBody>
          <a:bodyPr>
            <a:normAutofit/>
          </a:bodyPr>
          <a:lstStyle/>
          <a:p>
            <a:r>
              <a:rPr lang="tr-TR" sz="2000" dirty="0">
                <a:effectLst/>
                <a:latin typeface="Abadi" panose="020F0502020204030204" pitchFamily="34" charset="0"/>
                <a:ea typeface="Times New Roman" panose="02020603050405020304" pitchFamily="18" charset="0"/>
              </a:rPr>
              <a:t>Security is very important in </a:t>
            </a:r>
            <a:r>
              <a:rPr lang="en-US" sz="2000" dirty="0">
                <a:effectLst/>
                <a:latin typeface="Abadi" panose="020F0502020204030204" pitchFamily="34" charset="0"/>
                <a:ea typeface="Times New Roman" panose="02020603050405020304" pitchFamily="18" charset="0"/>
              </a:rPr>
              <a:t>IoT for healthcare, critical security challenges must be addressed.</a:t>
            </a:r>
          </a:p>
          <a:p>
            <a:r>
              <a:rPr lang="en-US" sz="2000" dirty="0">
                <a:effectLst/>
                <a:latin typeface="Abadi" panose="020F0502020204030204" pitchFamily="34" charset="0"/>
                <a:ea typeface="Calibri" panose="020F0502020204030204" pitchFamily="34" charset="0"/>
              </a:rPr>
              <a:t>IoT device developers</a:t>
            </a:r>
            <a:r>
              <a:rPr lang="tr-TR" sz="2000" dirty="0">
                <a:latin typeface="Abadi" panose="020F0502020204030204" pitchFamily="34" charset="0"/>
                <a:ea typeface="Calibri" panose="020F0502020204030204" pitchFamily="34" charset="0"/>
              </a:rPr>
              <a:t> must </a:t>
            </a:r>
            <a:r>
              <a:rPr lang="en-US" sz="2000" dirty="0">
                <a:effectLst/>
                <a:latin typeface="Abadi" panose="020F0502020204030204" pitchFamily="34" charset="0"/>
                <a:ea typeface="Calibri" panose="020F0502020204030204" pitchFamily="34" charset="0"/>
              </a:rPr>
              <a:t>secure </a:t>
            </a:r>
            <a:r>
              <a:rPr lang="tr-TR" sz="2000" dirty="0">
                <a:effectLst/>
                <a:latin typeface="Abadi" panose="020F0502020204030204" pitchFamily="34" charset="0"/>
                <a:ea typeface="Calibri" panose="020F0502020204030204" pitchFamily="34" charset="0"/>
              </a:rPr>
              <a:t>the </a:t>
            </a:r>
            <a:r>
              <a:rPr lang="en-US" sz="2000" dirty="0">
                <a:effectLst/>
                <a:latin typeface="Abadi" panose="020F0502020204030204" pitchFamily="34" charset="0"/>
                <a:ea typeface="Calibri" panose="020F0502020204030204" pitchFamily="34" charset="0"/>
              </a:rPr>
              <a:t>data collected by IoT devices. </a:t>
            </a:r>
            <a:r>
              <a:rPr lang="tr-TR" sz="2000" dirty="0">
                <a:effectLst/>
                <a:latin typeface="Abadi" panose="020F0502020204030204" pitchFamily="34" charset="0"/>
                <a:ea typeface="Calibri" panose="020F0502020204030204" pitchFamily="34" charset="0"/>
              </a:rPr>
              <a:t>Because those are containing custumers special informations.</a:t>
            </a:r>
          </a:p>
          <a:p>
            <a:r>
              <a:rPr lang="en-US" sz="2000" dirty="0">
                <a:effectLst/>
                <a:latin typeface="Abadi" panose="020F0502020204030204" pitchFamily="34" charset="0"/>
                <a:ea typeface="Calibri" panose="020F0502020204030204" pitchFamily="34" charset="0"/>
              </a:rPr>
              <a:t>IoT devices could be used as gateways for stealing sensitive data if not properly secured. Indeed, 82 percent of healthcare organizations report having experienced attacks against their IoT devices.</a:t>
            </a:r>
            <a:endParaRPr lang="en-US" sz="2000" dirty="0">
              <a:latin typeface="Abadi" panose="020F0502020204030204" pitchFamily="34" charset="0"/>
            </a:endParaRPr>
          </a:p>
        </p:txBody>
      </p:sp>
      <p:pic>
        <p:nvPicPr>
          <p:cNvPr id="4100" name="Picture 4" descr="Security IoT in Healthcare: Cybersecurity Best Practices - IoT Business News">
            <a:extLst>
              <a:ext uri="{FF2B5EF4-FFF2-40B4-BE49-F238E27FC236}">
                <a16:creationId xmlns:a16="http://schemas.microsoft.com/office/drawing/2014/main" id="{B9444FAC-BA30-983F-BB3A-C4DCCD12A0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35" r="25319" b="2"/>
          <a:stretch/>
        </p:blipFill>
        <p:spPr bwMode="auto">
          <a:xfrm>
            <a:off x="685800" y="2501159"/>
            <a:ext cx="4521200" cy="341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1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9E4C-BC2C-75F6-110E-8470B588B2C1}"/>
              </a:ext>
            </a:extLst>
          </p:cNvPr>
          <p:cNvSpPr>
            <a:spLocks noGrp="1"/>
          </p:cNvSpPr>
          <p:nvPr>
            <p:ph type="title"/>
          </p:nvPr>
        </p:nvSpPr>
        <p:spPr>
          <a:xfrm>
            <a:off x="685800" y="764373"/>
            <a:ext cx="4753466" cy="1293028"/>
          </a:xfrm>
        </p:spPr>
        <p:txBody>
          <a:bodyPr>
            <a:normAutofit/>
          </a:bodyPr>
          <a:lstStyle/>
          <a:p>
            <a:r>
              <a:rPr lang="tr-TR" sz="3000" b="1" dirty="0">
                <a:solidFill>
                  <a:schemeClr val="tx1"/>
                </a:solidFill>
                <a:effectLst/>
                <a:latin typeface="Calibri" panose="020F0502020204030204" pitchFamily="34" charset="0"/>
                <a:ea typeface="Calibri" panose="020F0502020204030204" pitchFamily="34" charset="0"/>
              </a:rPr>
              <a:t>Smart tourism IN IOT</a:t>
            </a:r>
            <a:endParaRPr lang="en-US" sz="3000" dirty="0">
              <a:solidFill>
                <a:schemeClr val="tx1"/>
              </a:solidFill>
            </a:endParaRPr>
          </a:p>
        </p:txBody>
      </p:sp>
      <p:sp>
        <p:nvSpPr>
          <p:cNvPr id="3" name="Content Placeholder 2">
            <a:extLst>
              <a:ext uri="{FF2B5EF4-FFF2-40B4-BE49-F238E27FC236}">
                <a16:creationId xmlns:a16="http://schemas.microsoft.com/office/drawing/2014/main" id="{673C4109-E55B-6341-585C-E2771CB2109A}"/>
              </a:ext>
            </a:extLst>
          </p:cNvPr>
          <p:cNvSpPr>
            <a:spLocks noGrp="1"/>
          </p:cNvSpPr>
          <p:nvPr>
            <p:ph idx="1"/>
          </p:nvPr>
        </p:nvSpPr>
        <p:spPr>
          <a:xfrm>
            <a:off x="685801" y="2194560"/>
            <a:ext cx="4753466" cy="4024125"/>
          </a:xfrm>
        </p:spPr>
        <p:txBody>
          <a:bodyPr>
            <a:normAutofit lnSpcReduction="10000"/>
          </a:bodyPr>
          <a:lstStyle/>
          <a:p>
            <a:r>
              <a:rPr lang="en-US" sz="1500" dirty="0">
                <a:solidFill>
                  <a:schemeClr val="tx1"/>
                </a:solidFill>
                <a:effectLst/>
                <a:latin typeface="Calibri" panose="020F0502020204030204" pitchFamily="34" charset="0"/>
                <a:ea typeface="Calibri" panose="020F0502020204030204" pitchFamily="34" charset="0"/>
              </a:rPr>
              <a:t>The tourism industry </a:t>
            </a:r>
            <a:r>
              <a:rPr lang="tr-TR" sz="1500" dirty="0">
                <a:solidFill>
                  <a:schemeClr val="tx1"/>
                </a:solidFill>
                <a:effectLst/>
                <a:latin typeface="Calibri" panose="020F0502020204030204" pitchFamily="34" charset="0"/>
                <a:ea typeface="Calibri" panose="020F0502020204030204" pitchFamily="34" charset="0"/>
              </a:rPr>
              <a:t>is </a:t>
            </a:r>
            <a:r>
              <a:rPr lang="en-US" sz="1500" dirty="0">
                <a:solidFill>
                  <a:schemeClr val="tx1"/>
                </a:solidFill>
                <a:effectLst/>
                <a:latin typeface="Calibri" panose="020F0502020204030204" pitchFamily="34" charset="0"/>
                <a:ea typeface="Calibri" panose="020F0502020204030204" pitchFamily="34" charset="0"/>
              </a:rPr>
              <a:t>one of the early adopters of Internet of Things (IoT) technology, using it to improve customer service, provide better experiences for travelers, and create new opportunities for businesses</a:t>
            </a:r>
            <a:r>
              <a:rPr lang="tr-TR" sz="1500" dirty="0">
                <a:solidFill>
                  <a:schemeClr val="tx1"/>
                </a:solidFill>
                <a:effectLst/>
                <a:latin typeface="Calibri" panose="020F0502020204030204" pitchFamily="34" charset="0"/>
                <a:ea typeface="Calibri" panose="020F0502020204030204" pitchFamily="34" charset="0"/>
              </a:rPr>
              <a:t>.</a:t>
            </a:r>
          </a:p>
          <a:p>
            <a:r>
              <a:rPr lang="tr-TR" sz="1500" dirty="0">
                <a:solidFill>
                  <a:schemeClr val="tx1"/>
                </a:solidFill>
                <a:effectLst/>
                <a:latin typeface="Calibri" panose="020F0502020204030204" pitchFamily="34" charset="0"/>
                <a:ea typeface="Calibri" panose="020F0502020204030204" pitchFamily="34" charset="0"/>
              </a:rPr>
              <a:t>IoT helps the </a:t>
            </a:r>
            <a:r>
              <a:rPr lang="en-US" sz="1500" dirty="0">
                <a:solidFill>
                  <a:schemeClr val="tx1"/>
                </a:solidFill>
                <a:effectLst/>
                <a:latin typeface="Calibri" panose="020F0502020204030204" pitchFamily="34" charset="0"/>
                <a:ea typeface="Calibri" panose="020F0502020204030204" pitchFamily="34" charset="0"/>
              </a:rPr>
              <a:t>tourist</a:t>
            </a:r>
            <a:r>
              <a:rPr lang="tr-TR" sz="1500" dirty="0">
                <a:solidFill>
                  <a:schemeClr val="tx1"/>
                </a:solidFill>
                <a:effectLst/>
                <a:latin typeface="Calibri" panose="020F0502020204030204" pitchFamily="34" charset="0"/>
                <a:ea typeface="Calibri" panose="020F0502020204030204" pitchFamily="34" charset="0"/>
              </a:rPr>
              <a:t>s</a:t>
            </a:r>
            <a:r>
              <a:rPr lang="en-US" sz="1500" dirty="0">
                <a:solidFill>
                  <a:schemeClr val="tx1"/>
                </a:solidFill>
                <a:effectLst/>
                <a:latin typeface="Calibri" panose="020F0502020204030204" pitchFamily="34" charset="0"/>
                <a:ea typeface="Calibri" panose="020F0502020204030204" pitchFamily="34" charset="0"/>
              </a:rPr>
              <a:t> with several aspects of a destination, like accommodation, transportation, food and beverage, attractions, </a:t>
            </a:r>
            <a:r>
              <a:rPr lang="en-US" sz="1500" dirty="0" err="1">
                <a:solidFill>
                  <a:schemeClr val="tx1"/>
                </a:solidFill>
                <a:effectLst/>
                <a:latin typeface="Calibri" panose="020F0502020204030204" pitchFamily="34" charset="0"/>
                <a:ea typeface="Calibri" panose="020F0502020204030204" pitchFamily="34" charset="0"/>
              </a:rPr>
              <a:t>etc</a:t>
            </a:r>
            <a:r>
              <a:rPr lang="tr-TR" sz="1500" dirty="0">
                <a:solidFill>
                  <a:schemeClr val="tx1"/>
                </a:solidFill>
                <a:effectLst/>
                <a:latin typeface="Calibri" panose="020F0502020204030204" pitchFamily="34" charset="0"/>
                <a:ea typeface="Calibri" panose="020F0502020204030204" pitchFamily="34" charset="0"/>
              </a:rPr>
              <a:t>.</a:t>
            </a:r>
          </a:p>
          <a:p>
            <a:r>
              <a:rPr lang="en-US" sz="1500" dirty="0">
                <a:solidFill>
                  <a:schemeClr val="tx1"/>
                </a:solidFill>
                <a:effectLst/>
                <a:latin typeface="Calibri" panose="020F0502020204030204" pitchFamily="34" charset="0"/>
                <a:ea typeface="Times New Roman" panose="02020603050405020304" pitchFamily="18" charset="0"/>
              </a:rPr>
              <a:t>As IoT collects data in real-time, it helps to boost user experience significantly. Furthermore, the tourist’s data is used to enhance the travel experience by giving various suggestions and helping them out with all their needs at any hour. </a:t>
            </a:r>
            <a:endParaRPr lang="en-US" sz="1500" dirty="0">
              <a:solidFill>
                <a:schemeClr val="tx1"/>
              </a:solidFill>
              <a:effectLst/>
              <a:latin typeface="Times New Roman" panose="02020603050405020304" pitchFamily="18" charset="0"/>
              <a:ea typeface="Times New Roman" panose="02020603050405020304" pitchFamily="18" charset="0"/>
            </a:endParaRPr>
          </a:p>
          <a:p>
            <a:r>
              <a:rPr lang="en-US" sz="1500" dirty="0">
                <a:solidFill>
                  <a:schemeClr val="tx1"/>
                </a:solidFill>
                <a:effectLst/>
                <a:latin typeface="Calibri" panose="020F0502020204030204" pitchFamily="34" charset="0"/>
                <a:ea typeface="Calibri" panose="020F0502020204030204" pitchFamily="34" charset="0"/>
              </a:rPr>
              <a:t>Numerous applications are applied to tourism, such as chatbots, ranking hotels based on user ratings via machine learning, AR and VR to visit the place virtually, and the list continues. </a:t>
            </a:r>
            <a:endParaRPr lang="en-US" sz="1500" dirty="0">
              <a:solidFill>
                <a:schemeClr val="tx1"/>
              </a:solidFill>
            </a:endParaRPr>
          </a:p>
        </p:txBody>
      </p:sp>
      <p:pic>
        <p:nvPicPr>
          <p:cNvPr id="5122" name="Picture 2" descr="Electronics | Free Full-Text | A Human-Guided Machine Learning Approach for  5G Smart Tourism IoT">
            <a:extLst>
              <a:ext uri="{FF2B5EF4-FFF2-40B4-BE49-F238E27FC236}">
                <a16:creationId xmlns:a16="http://schemas.microsoft.com/office/drawing/2014/main" id="{BCC5FE26-F7F3-85B7-0D2F-C12C93F7D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07004" y="2422523"/>
            <a:ext cx="4683948" cy="243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63772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38E7-D857-34FA-D02F-D46C65469EF7}"/>
              </a:ext>
            </a:extLst>
          </p:cNvPr>
          <p:cNvSpPr>
            <a:spLocks noGrp="1"/>
          </p:cNvSpPr>
          <p:nvPr>
            <p:ph type="title"/>
          </p:nvPr>
        </p:nvSpPr>
        <p:spPr>
          <a:xfrm>
            <a:off x="685800" y="764373"/>
            <a:ext cx="4753466" cy="1293028"/>
          </a:xfrm>
        </p:spPr>
        <p:txBody>
          <a:bodyPr>
            <a:normAutofit fontScale="90000"/>
          </a:bodyPr>
          <a:lstStyle/>
          <a:p>
            <a:r>
              <a:rPr lang="tr-TR" sz="3400" dirty="0"/>
              <a:t>Some Applications In Smart Tourism</a:t>
            </a:r>
            <a:endParaRPr lang="en-US" sz="3400" dirty="0"/>
          </a:p>
        </p:txBody>
      </p:sp>
      <p:sp>
        <p:nvSpPr>
          <p:cNvPr id="3" name="Content Placeholder 2">
            <a:extLst>
              <a:ext uri="{FF2B5EF4-FFF2-40B4-BE49-F238E27FC236}">
                <a16:creationId xmlns:a16="http://schemas.microsoft.com/office/drawing/2014/main" id="{B7246A07-BC16-83E9-1AB5-8425747AB207}"/>
              </a:ext>
            </a:extLst>
          </p:cNvPr>
          <p:cNvSpPr>
            <a:spLocks noGrp="1"/>
          </p:cNvSpPr>
          <p:nvPr>
            <p:ph idx="1"/>
          </p:nvPr>
        </p:nvSpPr>
        <p:spPr>
          <a:xfrm>
            <a:off x="685801" y="2194560"/>
            <a:ext cx="4753466" cy="4024125"/>
          </a:xfrm>
        </p:spPr>
        <p:txBody>
          <a:bodyPr>
            <a:normAutofit/>
          </a:bodyPr>
          <a:lstStyle/>
          <a:p>
            <a:pPr fontAlgn="base"/>
            <a:r>
              <a:rPr lang="en-US" sz="2000" b="0" dirty="0">
                <a:effectLst/>
                <a:latin typeface="Calibri" panose="020F0502020204030204" pitchFamily="34" charset="0"/>
                <a:ea typeface="Times New Roman" panose="02020603050405020304" pitchFamily="18" charset="0"/>
              </a:rPr>
              <a:t>-</a:t>
            </a:r>
            <a:r>
              <a:rPr lang="en-US" sz="2000" b="0" dirty="0" err="1">
                <a:effectLst/>
                <a:latin typeface="Calibri" panose="020F0502020204030204" pitchFamily="34" charset="0"/>
                <a:ea typeface="Times New Roman" panose="02020603050405020304" pitchFamily="18" charset="0"/>
              </a:rPr>
              <a:t>Autonom</a:t>
            </a:r>
            <a:r>
              <a:rPr lang="tr-TR" sz="2000" b="0" dirty="0">
                <a:effectLst/>
                <a:latin typeface="Calibri" panose="020F0502020204030204" pitchFamily="34" charset="0"/>
                <a:ea typeface="Times New Roman" panose="02020603050405020304" pitchFamily="18" charset="0"/>
              </a:rPr>
              <a:t> trains</a:t>
            </a:r>
          </a:p>
          <a:p>
            <a:pPr fontAlgn="base"/>
            <a:r>
              <a:rPr lang="en-US" sz="2000" b="0" dirty="0">
                <a:effectLst/>
                <a:latin typeface="Calibri" panose="020F0502020204030204" pitchFamily="34" charset="0"/>
                <a:ea typeface="Times New Roman" panose="02020603050405020304" pitchFamily="18" charset="0"/>
              </a:rPr>
              <a:t>-Flying safer and more efficiently with IoT</a:t>
            </a:r>
            <a:endParaRPr lang="en-US" sz="2000" b="1" dirty="0">
              <a:effectLst/>
              <a:latin typeface="Times New Roman" panose="02020603050405020304" pitchFamily="18" charset="0"/>
              <a:ea typeface="Times New Roman" panose="02020603050405020304" pitchFamily="18" charset="0"/>
            </a:endParaRPr>
          </a:p>
          <a:p>
            <a:pPr fontAlgn="base"/>
            <a:r>
              <a:rPr lang="tr-TR" sz="2000" b="0" dirty="0">
                <a:effectLst/>
                <a:latin typeface="Calibri" panose="020F0502020204030204" pitchFamily="34" charset="0"/>
                <a:ea typeface="Times New Roman" panose="02020603050405020304" pitchFamily="18" charset="0"/>
              </a:rPr>
              <a:t>-T</a:t>
            </a:r>
            <a:r>
              <a:rPr lang="en-US" sz="2000" b="0" dirty="0">
                <a:effectLst/>
                <a:latin typeface="Calibri" panose="020F0502020204030204" pitchFamily="34" charset="0"/>
                <a:ea typeface="Times New Roman" panose="02020603050405020304" pitchFamily="18" charset="0"/>
              </a:rPr>
              <a:t>he next-generation airbus is coming up with 10,000 sensors on the wing</a:t>
            </a:r>
            <a:endParaRPr lang="tr-TR" sz="2000" b="1" dirty="0">
              <a:latin typeface="Calibri" panose="020F0502020204030204" pitchFamily="34" charset="0"/>
              <a:ea typeface="Times New Roman" panose="02020603050405020304" pitchFamily="18" charset="0"/>
            </a:endParaRPr>
          </a:p>
          <a:p>
            <a:pPr fontAlgn="base"/>
            <a:r>
              <a:rPr lang="en-US" sz="2000" b="0" dirty="0">
                <a:effectLst/>
                <a:latin typeface="Calibri" panose="020F0502020204030204" pitchFamily="34" charset="0"/>
                <a:ea typeface="Times New Roman" panose="02020603050405020304" pitchFamily="18" charset="0"/>
              </a:rPr>
              <a:t>-</a:t>
            </a:r>
            <a:r>
              <a:rPr lang="tr-TR" sz="2000" dirty="0">
                <a:latin typeface="Calibri" panose="020F0502020204030204" pitchFamily="34" charset="0"/>
                <a:ea typeface="Times New Roman" panose="02020603050405020304" pitchFamily="18" charset="0"/>
              </a:rPr>
              <a:t>Helping t</a:t>
            </a:r>
            <a:r>
              <a:rPr lang="en-US" sz="2000" b="0" dirty="0" err="1">
                <a:effectLst/>
                <a:latin typeface="Calibri" panose="020F0502020204030204" pitchFamily="34" charset="0"/>
                <a:ea typeface="Times New Roman" panose="02020603050405020304" pitchFamily="18" charset="0"/>
              </a:rPr>
              <a:t>ourist</a:t>
            </a:r>
            <a:r>
              <a:rPr lang="tr-TR" sz="2000" b="0" dirty="0">
                <a:effectLst/>
                <a:latin typeface="Calibri" panose="020F0502020204030204" pitchFamily="34" charset="0"/>
                <a:ea typeface="Times New Roman" panose="02020603050405020304" pitchFamily="18" charset="0"/>
              </a:rPr>
              <a:t>s to find best</a:t>
            </a:r>
            <a:r>
              <a:rPr lang="en-US" sz="2000" b="0" dirty="0">
                <a:effectLst/>
                <a:latin typeface="Calibri" panose="020F0502020204030204" pitchFamily="34" charset="0"/>
                <a:ea typeface="Times New Roman" panose="02020603050405020304" pitchFamily="18" charset="0"/>
              </a:rPr>
              <a:t> destinations</a:t>
            </a:r>
            <a:endParaRPr lang="en-US" sz="2000" b="1" dirty="0">
              <a:effectLst/>
              <a:latin typeface="Times New Roman" panose="02020603050405020304" pitchFamily="18" charset="0"/>
              <a:ea typeface="Times New Roman" panose="02020603050405020304" pitchFamily="18" charset="0"/>
            </a:endParaRPr>
          </a:p>
          <a:p>
            <a:pPr fontAlgn="base"/>
            <a:r>
              <a:rPr lang="en-US" sz="2000" b="0" dirty="0">
                <a:effectLst/>
                <a:latin typeface="Calibri" panose="020F0502020204030204" pitchFamily="34" charset="0"/>
                <a:ea typeface="Times New Roman" panose="02020603050405020304" pitchFamily="18" charset="0"/>
              </a:rPr>
              <a:t>-</a:t>
            </a:r>
            <a:r>
              <a:rPr lang="tr-TR" sz="2000" dirty="0">
                <a:latin typeface="Calibri" panose="020F0502020204030204" pitchFamily="34" charset="0"/>
                <a:ea typeface="Times New Roman" panose="02020603050405020304" pitchFamily="18" charset="0"/>
              </a:rPr>
              <a:t>S</a:t>
            </a:r>
            <a:r>
              <a:rPr lang="en-US" sz="2000" b="0" dirty="0" err="1">
                <a:effectLst/>
                <a:latin typeface="Calibri" panose="020F0502020204030204" pitchFamily="34" charset="0"/>
                <a:ea typeface="Times New Roman" panose="02020603050405020304" pitchFamily="18" charset="0"/>
              </a:rPr>
              <a:t>treamlining</a:t>
            </a:r>
            <a:r>
              <a:rPr lang="en-US" sz="2000" b="0" dirty="0">
                <a:effectLst/>
                <a:latin typeface="Calibri" panose="020F0502020204030204" pitchFamily="34" charset="0"/>
                <a:ea typeface="Times New Roman" panose="02020603050405020304" pitchFamily="18" charset="0"/>
              </a:rPr>
              <a:t> hotel operations</a:t>
            </a:r>
            <a:endParaRPr lang="en-US" sz="2000" b="1" dirty="0">
              <a:effectLst/>
              <a:latin typeface="Times New Roman" panose="02020603050405020304" pitchFamily="18" charset="0"/>
              <a:ea typeface="Times New Roman" panose="02020603050405020304" pitchFamily="18" charset="0"/>
            </a:endParaRPr>
          </a:p>
          <a:p>
            <a:pPr fontAlgn="base"/>
            <a:r>
              <a:rPr lang="en-US" sz="2000" b="0" dirty="0">
                <a:effectLst/>
                <a:latin typeface="Calibri" panose="020F0502020204030204" pitchFamily="34" charset="0"/>
                <a:ea typeface="Times New Roman" panose="02020603050405020304" pitchFamily="18" charset="0"/>
              </a:rPr>
              <a:t>-Smarter intercity traveling with IoT(smart cities)</a:t>
            </a:r>
            <a:endParaRPr lang="en-US" sz="2000" b="1" dirty="0">
              <a:effectLst/>
              <a:latin typeface="Times New Roman" panose="02020603050405020304" pitchFamily="18" charset="0"/>
              <a:ea typeface="Times New Roman" panose="02020603050405020304" pitchFamily="18" charset="0"/>
            </a:endParaRPr>
          </a:p>
          <a:p>
            <a:endParaRPr lang="en-US" sz="2000" dirty="0"/>
          </a:p>
        </p:txBody>
      </p:sp>
      <p:pic>
        <p:nvPicPr>
          <p:cNvPr id="4" name="Picture 3" descr="A circular object with icons&#10;&#10;Description automatically generated">
            <a:extLst>
              <a:ext uri="{FF2B5EF4-FFF2-40B4-BE49-F238E27FC236}">
                <a16:creationId xmlns:a16="http://schemas.microsoft.com/office/drawing/2014/main" id="{806DE844-0842-9AE2-ED52-EB49BCA6BAD5}"/>
              </a:ext>
            </a:extLst>
          </p:cNvPr>
          <p:cNvPicPr>
            <a:picLocks noChangeAspect="1"/>
          </p:cNvPicPr>
          <p:nvPr/>
        </p:nvPicPr>
        <p:blipFill rotWithShape="1">
          <a:blip r:embed="rId2">
            <a:extLst>
              <a:ext uri="{28A0092B-C50C-407E-A947-70E740481C1C}">
                <a14:useLocalDpi xmlns:a14="http://schemas.microsoft.com/office/drawing/2010/main" val="0"/>
              </a:ext>
            </a:extLst>
          </a:blip>
          <a:srcRect l="1512" r="4198" b="-3"/>
          <a:stretch/>
        </p:blipFill>
        <p:spPr bwMode="auto">
          <a:xfrm>
            <a:off x="6407004" y="1336566"/>
            <a:ext cx="4683948" cy="4607567"/>
          </a:xfrm>
          <a:prstGeom prst="rect">
            <a:avLst/>
          </a:prstGeom>
          <a:noFill/>
        </p:spPr>
      </p:pic>
    </p:spTree>
    <p:extLst>
      <p:ext uri="{BB962C8B-B14F-4D97-AF65-F5344CB8AC3E}">
        <p14:creationId xmlns:p14="http://schemas.microsoft.com/office/powerpoint/2010/main" val="359926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FDB9-D50B-8481-4E88-B9DF437FEAF5}"/>
              </a:ext>
            </a:extLst>
          </p:cNvPr>
          <p:cNvSpPr>
            <a:spLocks noGrp="1"/>
          </p:cNvSpPr>
          <p:nvPr>
            <p:ph type="title"/>
          </p:nvPr>
        </p:nvSpPr>
        <p:spPr/>
        <p:txBody>
          <a:bodyPr>
            <a:normAutofit/>
          </a:bodyPr>
          <a:lstStyle/>
          <a:p>
            <a:r>
              <a:rPr lang="tr-TR"/>
              <a:t>Data analytıc tecnıques ın ıot for smart tourısm</a:t>
            </a:r>
            <a:endParaRPr lang="en-US" dirty="0"/>
          </a:p>
        </p:txBody>
      </p:sp>
      <p:sp>
        <p:nvSpPr>
          <p:cNvPr id="3" name="Content Placeholder 2">
            <a:extLst>
              <a:ext uri="{FF2B5EF4-FFF2-40B4-BE49-F238E27FC236}">
                <a16:creationId xmlns:a16="http://schemas.microsoft.com/office/drawing/2014/main" id="{6706F84B-3C2F-CDB9-9719-AA607141129D}"/>
              </a:ext>
            </a:extLst>
          </p:cNvPr>
          <p:cNvSpPr>
            <a:spLocks noGrp="1"/>
          </p:cNvSpPr>
          <p:nvPr>
            <p:ph idx="1"/>
          </p:nvPr>
        </p:nvSpPr>
        <p:spPr>
          <a:xfrm>
            <a:off x="677333" y="2194560"/>
            <a:ext cx="5816600" cy="4024125"/>
          </a:xfrm>
        </p:spPr>
        <p:txBody>
          <a:bodyPr>
            <a:normAutofit/>
          </a:bodyPr>
          <a:lstStyle/>
          <a:p>
            <a:pPr marL="342900" indent="-342900">
              <a:buFont typeface="+mj-lt"/>
              <a:buAutoNum type="arabicPeriod"/>
            </a:pPr>
            <a:r>
              <a:rPr lang="en-US" dirty="0">
                <a:effectLst/>
                <a:latin typeface="Calibri" panose="020F0502020204030204" pitchFamily="34" charset="0"/>
                <a:ea typeface="Calibri" panose="020F0502020204030204" pitchFamily="34" charset="0"/>
              </a:rPr>
              <a:t>Affinity Propagation</a:t>
            </a:r>
            <a:endParaRPr lang="tr-TR" dirty="0">
              <a:effectLst/>
              <a:latin typeface="Calibri" panose="020F0502020204030204" pitchFamily="34" charset="0"/>
              <a:ea typeface="Calibri" panose="020F0502020204030204" pitchFamily="34" charset="0"/>
            </a:endParaRPr>
          </a:p>
          <a:p>
            <a:pPr marL="342900" indent="-342900">
              <a:buFont typeface="+mj-lt"/>
              <a:buAutoNum type="arabicPeriod"/>
            </a:pPr>
            <a:r>
              <a:rPr lang="en-US" dirty="0">
                <a:effectLst/>
                <a:latin typeface="Calibri" panose="020F0502020204030204" pitchFamily="34" charset="0"/>
                <a:ea typeface="Calibri" panose="020F0502020204030204" pitchFamily="34" charset="0"/>
              </a:rPr>
              <a:t>Agglomerative Clustering</a:t>
            </a:r>
            <a:endParaRPr lang="tr-TR" dirty="0">
              <a:latin typeface="Calibri" panose="020F0502020204030204" pitchFamily="34" charset="0"/>
              <a:ea typeface="Calibri" panose="020F0502020204030204" pitchFamily="34" charset="0"/>
            </a:endParaRPr>
          </a:p>
          <a:p>
            <a:pPr marL="342900" indent="-342900">
              <a:buFont typeface="+mj-lt"/>
              <a:buAutoNum type="arabicPeriod"/>
            </a:pPr>
            <a:r>
              <a:rPr lang="en-US" dirty="0">
                <a:effectLst/>
                <a:latin typeface="Calibri" panose="020F0502020204030204" pitchFamily="34" charset="0"/>
                <a:ea typeface="Calibri" panose="020F0502020204030204" pitchFamily="34" charset="0"/>
              </a:rPr>
              <a:t>Bibliometric analysis</a:t>
            </a:r>
            <a:endParaRPr lang="tr-TR" dirty="0">
              <a:effectLst/>
              <a:latin typeface="Calibri" panose="020F0502020204030204" pitchFamily="34" charset="0"/>
              <a:ea typeface="Calibri" panose="020F0502020204030204" pitchFamily="34" charset="0"/>
            </a:endParaRPr>
          </a:p>
          <a:p>
            <a:pPr marL="342900" indent="-342900">
              <a:buFont typeface="+mj-lt"/>
              <a:buAutoNum type="arabicPeriod"/>
            </a:pPr>
            <a:r>
              <a:rPr lang="en-US" dirty="0">
                <a:effectLst/>
                <a:latin typeface="Calibri" panose="020F0502020204030204" pitchFamily="34" charset="0"/>
                <a:ea typeface="Calibri" panose="020F0502020204030204" pitchFamily="34" charset="0"/>
              </a:rPr>
              <a:t>Birch clustering </a:t>
            </a:r>
            <a:endParaRPr lang="tr-TR" dirty="0">
              <a:latin typeface="Calibri" panose="020F0502020204030204" pitchFamily="34" charset="0"/>
              <a:ea typeface="Calibri" panose="020F0502020204030204" pitchFamily="34" charset="0"/>
            </a:endParaRPr>
          </a:p>
          <a:p>
            <a:pPr marL="342900" indent="-342900">
              <a:buFont typeface="+mj-lt"/>
              <a:buAutoNum type="arabicPeriod"/>
            </a:pPr>
            <a:r>
              <a:rPr lang="en-US" dirty="0" err="1">
                <a:effectLst/>
                <a:latin typeface="Calibri" panose="020F0502020204030204" pitchFamily="34" charset="0"/>
                <a:ea typeface="Calibri" panose="020F0502020204030204" pitchFamily="34" charset="0"/>
              </a:rPr>
              <a:t>Dbscan</a:t>
            </a:r>
            <a:r>
              <a:rPr lang="en-US" dirty="0">
                <a:effectLst/>
                <a:latin typeface="Calibri" panose="020F0502020204030204" pitchFamily="34" charset="0"/>
                <a:ea typeface="Calibri" panose="020F0502020204030204" pitchFamily="34" charset="0"/>
              </a:rPr>
              <a:t> clustering </a:t>
            </a:r>
            <a:endParaRPr lang="tr-TR" dirty="0">
              <a:effectLst/>
              <a:latin typeface="Calibri" panose="020F0502020204030204" pitchFamily="34" charset="0"/>
              <a:ea typeface="Calibri" panose="020F0502020204030204" pitchFamily="34" charset="0"/>
            </a:endParaRPr>
          </a:p>
          <a:p>
            <a:pPr marL="342900" indent="-342900">
              <a:buFont typeface="+mj-lt"/>
              <a:buAutoNum type="arabicPeriod"/>
            </a:pPr>
            <a:r>
              <a:rPr lang="en-US" dirty="0" err="1">
                <a:effectLst/>
                <a:latin typeface="Calibri" panose="020F0502020204030204" pitchFamily="34" charset="0"/>
                <a:ea typeface="Calibri" panose="020F0502020204030204" pitchFamily="34" charset="0"/>
              </a:rPr>
              <a:t>KMeans</a:t>
            </a:r>
            <a:r>
              <a:rPr lang="en-US" dirty="0">
                <a:effectLst/>
                <a:latin typeface="Calibri" panose="020F0502020204030204" pitchFamily="34" charset="0"/>
                <a:ea typeface="Calibri" panose="020F0502020204030204" pitchFamily="34" charset="0"/>
              </a:rPr>
              <a:t> clustering</a:t>
            </a:r>
            <a:endParaRPr lang="tr-TR" dirty="0">
              <a:latin typeface="Calibri" panose="020F0502020204030204" pitchFamily="34" charset="0"/>
              <a:ea typeface="Calibri" panose="020F0502020204030204" pitchFamily="34" charset="0"/>
            </a:endParaRPr>
          </a:p>
          <a:p>
            <a:pPr marL="342900" indent="-342900">
              <a:buFont typeface="+mj-lt"/>
              <a:buAutoNum type="arabicPeriod"/>
            </a:pPr>
            <a:r>
              <a:rPr lang="en-US" dirty="0">
                <a:effectLst/>
                <a:latin typeface="Calibri" panose="020F0502020204030204" pitchFamily="34" charset="0"/>
                <a:ea typeface="Calibri" panose="020F0502020204030204" pitchFamily="34" charset="0"/>
              </a:rPr>
              <a:t>Mean shift clustering</a:t>
            </a:r>
            <a:endParaRPr lang="tr-TR" dirty="0">
              <a:effectLst/>
              <a:latin typeface="Calibri" panose="020F0502020204030204" pitchFamily="34" charset="0"/>
              <a:ea typeface="Calibri" panose="020F0502020204030204" pitchFamily="34" charset="0"/>
            </a:endParaRPr>
          </a:p>
          <a:p>
            <a:pPr marL="342900" indent="-342900">
              <a:buFont typeface="+mj-lt"/>
              <a:buAutoNum type="arabicPeriod"/>
            </a:pPr>
            <a:r>
              <a:rPr lang="en-US" dirty="0">
                <a:effectLst/>
                <a:latin typeface="Calibri" panose="020F0502020204030204" pitchFamily="34" charset="0"/>
                <a:ea typeface="Calibri" panose="020F0502020204030204" pitchFamily="34" charset="0"/>
              </a:rPr>
              <a:t>Multiple Linear Regression</a:t>
            </a:r>
            <a:endParaRPr lang="en-US" dirty="0"/>
          </a:p>
        </p:txBody>
      </p:sp>
      <p:pic>
        <p:nvPicPr>
          <p:cNvPr id="6146" name="Picture 2" descr="Preparing for the future of data analytics - Selerity">
            <a:extLst>
              <a:ext uri="{FF2B5EF4-FFF2-40B4-BE49-F238E27FC236}">
                <a16:creationId xmlns:a16="http://schemas.microsoft.com/office/drawing/2014/main" id="{302B410F-7566-3A25-237F-1CE739C03B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0796" y="2080728"/>
            <a:ext cx="7304612" cy="365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23814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179</TotalTime>
  <Words>6754</Words>
  <Application>Microsoft Office PowerPoint</Application>
  <PresentationFormat>Widescreen</PresentationFormat>
  <Paragraphs>368</Paragraphs>
  <Slides>54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Abadi</vt:lpstr>
      <vt:lpstr>Arial</vt:lpstr>
      <vt:lpstr>Calibri</vt:lpstr>
      <vt:lpstr>Calibri Light</vt:lpstr>
      <vt:lpstr>Gill Sans MT</vt:lpstr>
      <vt:lpstr>Söhne</vt:lpstr>
      <vt:lpstr>Symbol</vt:lpstr>
      <vt:lpstr>Times New Roman</vt:lpstr>
      <vt:lpstr>Parcel</vt:lpstr>
      <vt:lpstr>Master Project,   IoT-Based Data Analytic Techniques for the Smart Tourism   Primary Advisor : Dr. Ahmed Khaled   Levent Gumrukcu </vt:lpstr>
      <vt:lpstr>PowerPoint Presentation</vt:lpstr>
      <vt:lpstr>Advantages :</vt:lpstr>
      <vt:lpstr>Process</vt:lpstr>
      <vt:lpstr>Health care IN Iot</vt:lpstr>
      <vt:lpstr>Why security matters for IoT in healthcare </vt:lpstr>
      <vt:lpstr>Smart tourism IN IOT</vt:lpstr>
      <vt:lpstr>Some Applications In Smart Tourism</vt:lpstr>
      <vt:lpstr>Data analytıc tecnıques ın ıot for smart tourısm</vt:lpstr>
      <vt:lpstr>1. Affınıty propagatıon</vt:lpstr>
      <vt:lpstr>PowerPoint Presentation</vt:lpstr>
      <vt:lpstr>PowerPoint Presentation</vt:lpstr>
      <vt:lpstr>Example</vt:lpstr>
      <vt:lpstr>Example 2</vt:lpstr>
      <vt:lpstr>2.Agglomerative Clustering</vt:lpstr>
      <vt:lpstr>How does it work? </vt:lpstr>
      <vt:lpstr>PowerPoint Presentation</vt:lpstr>
      <vt:lpstr>Applications</vt:lpstr>
      <vt:lpstr>EXAMPLE</vt:lpstr>
      <vt:lpstr>3.Bibliometric analysis</vt:lpstr>
      <vt:lpstr>Key Consept</vt:lpstr>
      <vt:lpstr>Applications </vt:lpstr>
      <vt:lpstr>Python Library/s </vt:lpstr>
      <vt:lpstr>EXAMPLE</vt:lpstr>
      <vt:lpstr>Birch clustering </vt:lpstr>
      <vt:lpstr>Core Concepts of Birch</vt:lpstr>
      <vt:lpstr>Applıcatıons</vt:lpstr>
      <vt:lpstr>Example</vt:lpstr>
      <vt:lpstr>5. Dbscan clustering</vt:lpstr>
      <vt:lpstr>Algorithm Steps: </vt:lpstr>
      <vt:lpstr>PowerPoint Presentation</vt:lpstr>
      <vt:lpstr>Applıcatıons</vt:lpstr>
      <vt:lpstr>Challenges in Using DBSCAN for Smart Tourism </vt:lpstr>
      <vt:lpstr>Example</vt:lpstr>
      <vt:lpstr>6.KMeans clustering</vt:lpstr>
      <vt:lpstr>Key Points to Remember </vt:lpstr>
      <vt:lpstr>applıcatıons</vt:lpstr>
      <vt:lpstr>example</vt:lpstr>
      <vt:lpstr>7.Mean shift clustering</vt:lpstr>
      <vt:lpstr>How ıt works</vt:lpstr>
      <vt:lpstr>PowerPoint Presentation</vt:lpstr>
      <vt:lpstr>applıcatıons</vt:lpstr>
      <vt:lpstr>example</vt:lpstr>
      <vt:lpstr>8.Multiple Linear Regression</vt:lpstr>
      <vt:lpstr>Key poınts</vt:lpstr>
      <vt:lpstr>applıcatıons</vt:lpstr>
      <vt:lpstr>Python Library/s </vt:lpstr>
      <vt:lpstr>example</vt:lpstr>
      <vt:lpstr>comparıson</vt:lpstr>
      <vt:lpstr>PowerPoint Presentation</vt:lpstr>
      <vt:lpstr>Comparison of data analytic techniques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Project,   IoT-Based Data Analytic Techniques for the Smart Tourism   Primary Advisor : Dr. Ahmed Khaled   Levent Gumrukcu</dc:title>
  <dc:creator>Levent Gümrükçü</dc:creator>
  <cp:lastModifiedBy>Levent Gümrükçü</cp:lastModifiedBy>
  <cp:revision>6</cp:revision>
  <dcterms:created xsi:type="dcterms:W3CDTF">2023-11-20T22:00:05Z</dcterms:created>
  <dcterms:modified xsi:type="dcterms:W3CDTF">2023-11-21T01:54:28Z</dcterms:modified>
</cp:coreProperties>
</file>